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256" r:id="rId3"/>
    <p:sldId id="275" r:id="rId4"/>
    <p:sldId id="276" r:id="rId5"/>
    <p:sldId id="277" r:id="rId6"/>
    <p:sldId id="294" r:id="rId7"/>
    <p:sldId id="304" r:id="rId8"/>
    <p:sldId id="301" r:id="rId9"/>
    <p:sldId id="306" r:id="rId10"/>
    <p:sldId id="271" r:id="rId11"/>
    <p:sldId id="285" r:id="rId12"/>
    <p:sldId id="300" r:id="rId13"/>
    <p:sldId id="263" r:id="rId14"/>
    <p:sldId id="305" r:id="rId15"/>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78"/>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7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2063C1-D6EA-438D-8E22-A3293BCA45F8}" type="datetimeFigureOut">
              <a:rPr lang="en-AU" smtClean="0"/>
              <a:t>12/10/2012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0DF104-A788-4C1E-8203-32258F125452}" type="slidenum">
              <a:rPr lang="en-AU" smtClean="0"/>
              <a:t>‹#›</a:t>
            </a:fld>
            <a:endParaRPr lang="en-AU"/>
          </a:p>
        </p:txBody>
      </p:sp>
    </p:spTree>
    <p:extLst>
      <p:ext uri="{BB962C8B-B14F-4D97-AF65-F5344CB8AC3E}">
        <p14:creationId xmlns:p14="http://schemas.microsoft.com/office/powerpoint/2010/main" val="1189410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23107-7F45-4D69-8DB7-1ADBA66822BE}" type="datetimeFigureOut">
              <a:rPr lang="en-AU" smtClean="0"/>
              <a:t>12/10/2012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1E4BC4-FDFB-4AAB-AB6C-9A695A9BC7D1}" type="slidenum">
              <a:rPr lang="en-AU" smtClean="0"/>
              <a:t>‹#›</a:t>
            </a:fld>
            <a:endParaRPr lang="en-AU"/>
          </a:p>
        </p:txBody>
      </p:sp>
    </p:spTree>
    <p:extLst>
      <p:ext uri="{BB962C8B-B14F-4D97-AF65-F5344CB8AC3E}">
        <p14:creationId xmlns:p14="http://schemas.microsoft.com/office/powerpoint/2010/main" val="1715649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2</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11</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12</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13</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3</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4</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5</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6</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7</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8</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9</a:t>
            </a:fld>
            <a:endParaRPr lang="en-AU"/>
          </a:p>
        </p:txBody>
      </p:sp>
    </p:spTree>
    <p:extLst>
      <p:ext uri="{BB962C8B-B14F-4D97-AF65-F5344CB8AC3E}">
        <p14:creationId xmlns:p14="http://schemas.microsoft.com/office/powerpoint/2010/main" val="3557383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01E4BC4-FDFB-4AAB-AB6C-9A695A9BC7D1}" type="slidenum">
              <a:rPr lang="en-AU" smtClean="0"/>
              <a:t>10</a:t>
            </a:fld>
            <a:endParaRPr lang="en-AU"/>
          </a:p>
        </p:txBody>
      </p:sp>
    </p:spTree>
    <p:extLst>
      <p:ext uri="{BB962C8B-B14F-4D97-AF65-F5344CB8AC3E}">
        <p14:creationId xmlns:p14="http://schemas.microsoft.com/office/powerpoint/2010/main" val="355738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1C56F627-B6C0-4E4A-B0E6-DBA626C83AD1}" type="slidenum">
              <a:rPr lang="en-AU"/>
              <a:pPr/>
              <a:t>‹#›</a:t>
            </a:fld>
            <a:endParaRPr lang="en-AU"/>
          </a:p>
        </p:txBody>
      </p:sp>
    </p:spTree>
    <p:extLst>
      <p:ext uri="{BB962C8B-B14F-4D97-AF65-F5344CB8AC3E}">
        <p14:creationId xmlns:p14="http://schemas.microsoft.com/office/powerpoint/2010/main" val="1629263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50B9F5BA-43E4-4169-94A8-265E219C194C}" type="slidenum">
              <a:rPr lang="en-AU"/>
              <a:pPr/>
              <a:t>‹#›</a:t>
            </a:fld>
            <a:endParaRPr lang="en-AU"/>
          </a:p>
        </p:txBody>
      </p:sp>
    </p:spTree>
    <p:extLst>
      <p:ext uri="{BB962C8B-B14F-4D97-AF65-F5344CB8AC3E}">
        <p14:creationId xmlns:p14="http://schemas.microsoft.com/office/powerpoint/2010/main" val="3557154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E8472950-7AC6-465E-A6FF-7E3B02DF09F2}" type="slidenum">
              <a:rPr lang="en-AU"/>
              <a:pPr/>
              <a:t>‹#›</a:t>
            </a:fld>
            <a:endParaRPr lang="en-AU"/>
          </a:p>
        </p:txBody>
      </p:sp>
    </p:spTree>
    <p:extLst>
      <p:ext uri="{BB962C8B-B14F-4D97-AF65-F5344CB8AC3E}">
        <p14:creationId xmlns:p14="http://schemas.microsoft.com/office/powerpoint/2010/main" val="97583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A4E891BF-BCD3-42EB-B201-3DC6E3872806}" type="slidenum">
              <a:rPr lang="en-AU"/>
              <a:pPr/>
              <a:t>‹#›</a:t>
            </a:fld>
            <a:endParaRPr lang="en-AU"/>
          </a:p>
        </p:txBody>
      </p:sp>
    </p:spTree>
    <p:extLst>
      <p:ext uri="{BB962C8B-B14F-4D97-AF65-F5344CB8AC3E}">
        <p14:creationId xmlns:p14="http://schemas.microsoft.com/office/powerpoint/2010/main" val="146608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81F1CB78-3948-4130-9301-11CCC57BDDD5}" type="slidenum">
              <a:rPr lang="en-AU"/>
              <a:pPr/>
              <a:t>‹#›</a:t>
            </a:fld>
            <a:endParaRPr lang="en-AU"/>
          </a:p>
        </p:txBody>
      </p:sp>
    </p:spTree>
    <p:extLst>
      <p:ext uri="{BB962C8B-B14F-4D97-AF65-F5344CB8AC3E}">
        <p14:creationId xmlns:p14="http://schemas.microsoft.com/office/powerpoint/2010/main" val="2491928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47EE1671-D909-43A1-930F-FB1CC5C43DBB}" type="slidenum">
              <a:rPr lang="en-AU"/>
              <a:pPr/>
              <a:t>‹#›</a:t>
            </a:fld>
            <a:endParaRPr lang="en-AU"/>
          </a:p>
        </p:txBody>
      </p:sp>
    </p:spTree>
    <p:extLst>
      <p:ext uri="{BB962C8B-B14F-4D97-AF65-F5344CB8AC3E}">
        <p14:creationId xmlns:p14="http://schemas.microsoft.com/office/powerpoint/2010/main" val="1432809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endParaRPr lang="en-AU"/>
          </a:p>
        </p:txBody>
      </p:sp>
      <p:sp>
        <p:nvSpPr>
          <p:cNvPr id="8" name="Footer Placeholder 7"/>
          <p:cNvSpPr>
            <a:spLocks noGrp="1"/>
          </p:cNvSpPr>
          <p:nvPr>
            <p:ph type="ftr" sz="quarter" idx="11"/>
          </p:nvPr>
        </p:nvSpPr>
        <p:spPr/>
        <p:txBody>
          <a:bodyPr/>
          <a:lstStyle>
            <a:lvl1pPr>
              <a:defRPr/>
            </a:lvl1pPr>
          </a:lstStyle>
          <a:p>
            <a:endParaRPr lang="en-AU"/>
          </a:p>
        </p:txBody>
      </p:sp>
      <p:sp>
        <p:nvSpPr>
          <p:cNvPr id="9" name="Slide Number Placeholder 8"/>
          <p:cNvSpPr>
            <a:spLocks noGrp="1"/>
          </p:cNvSpPr>
          <p:nvPr>
            <p:ph type="sldNum" sz="quarter" idx="12"/>
          </p:nvPr>
        </p:nvSpPr>
        <p:spPr/>
        <p:txBody>
          <a:bodyPr/>
          <a:lstStyle>
            <a:lvl1pPr>
              <a:defRPr/>
            </a:lvl1pPr>
          </a:lstStyle>
          <a:p>
            <a:fld id="{7F964B9B-62EF-4CA6-8335-929FBFDB922E}" type="slidenum">
              <a:rPr lang="en-AU"/>
              <a:pPr/>
              <a:t>‹#›</a:t>
            </a:fld>
            <a:endParaRPr lang="en-AU"/>
          </a:p>
        </p:txBody>
      </p:sp>
    </p:spTree>
    <p:extLst>
      <p:ext uri="{BB962C8B-B14F-4D97-AF65-F5344CB8AC3E}">
        <p14:creationId xmlns:p14="http://schemas.microsoft.com/office/powerpoint/2010/main" val="108858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p>
        </p:txBody>
      </p:sp>
      <p:sp>
        <p:nvSpPr>
          <p:cNvPr id="4" name="Footer Placeholder 3"/>
          <p:cNvSpPr>
            <a:spLocks noGrp="1"/>
          </p:cNvSpPr>
          <p:nvPr>
            <p:ph type="ftr" sz="quarter" idx="11"/>
          </p:nvPr>
        </p:nvSpPr>
        <p:spPr/>
        <p:txBody>
          <a:bodyPr/>
          <a:lstStyle>
            <a:lvl1pPr>
              <a:defRPr/>
            </a:lvl1pPr>
          </a:lstStyle>
          <a:p>
            <a:endParaRPr lang="en-AU"/>
          </a:p>
        </p:txBody>
      </p:sp>
      <p:sp>
        <p:nvSpPr>
          <p:cNvPr id="5" name="Slide Number Placeholder 4"/>
          <p:cNvSpPr>
            <a:spLocks noGrp="1"/>
          </p:cNvSpPr>
          <p:nvPr>
            <p:ph type="sldNum" sz="quarter" idx="12"/>
          </p:nvPr>
        </p:nvSpPr>
        <p:spPr/>
        <p:txBody>
          <a:bodyPr/>
          <a:lstStyle>
            <a:lvl1pPr>
              <a:defRPr/>
            </a:lvl1pPr>
          </a:lstStyle>
          <a:p>
            <a:fld id="{12FFB9B8-119D-42C1-BDD1-6DED52E61982}" type="slidenum">
              <a:rPr lang="en-AU"/>
              <a:pPr/>
              <a:t>‹#›</a:t>
            </a:fld>
            <a:endParaRPr lang="en-AU"/>
          </a:p>
        </p:txBody>
      </p:sp>
    </p:spTree>
    <p:extLst>
      <p:ext uri="{BB962C8B-B14F-4D97-AF65-F5344CB8AC3E}">
        <p14:creationId xmlns:p14="http://schemas.microsoft.com/office/powerpoint/2010/main" val="341009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p>
        </p:txBody>
      </p:sp>
      <p:sp>
        <p:nvSpPr>
          <p:cNvPr id="3" name="Footer Placeholder 2"/>
          <p:cNvSpPr>
            <a:spLocks noGrp="1"/>
          </p:cNvSpPr>
          <p:nvPr>
            <p:ph type="ftr" sz="quarter" idx="11"/>
          </p:nvPr>
        </p:nvSpPr>
        <p:spPr/>
        <p:txBody>
          <a:bodyPr/>
          <a:lstStyle>
            <a:lvl1pPr>
              <a:defRPr/>
            </a:lvl1pPr>
          </a:lstStyle>
          <a:p>
            <a:endParaRPr lang="en-AU"/>
          </a:p>
        </p:txBody>
      </p:sp>
      <p:sp>
        <p:nvSpPr>
          <p:cNvPr id="4" name="Slide Number Placeholder 3"/>
          <p:cNvSpPr>
            <a:spLocks noGrp="1"/>
          </p:cNvSpPr>
          <p:nvPr>
            <p:ph type="sldNum" sz="quarter" idx="12"/>
          </p:nvPr>
        </p:nvSpPr>
        <p:spPr/>
        <p:txBody>
          <a:bodyPr/>
          <a:lstStyle>
            <a:lvl1pPr>
              <a:defRPr/>
            </a:lvl1pPr>
          </a:lstStyle>
          <a:p>
            <a:fld id="{ABB171C9-9663-4E46-AE93-B99021DED7D3}" type="slidenum">
              <a:rPr lang="en-AU"/>
              <a:pPr/>
              <a:t>‹#›</a:t>
            </a:fld>
            <a:endParaRPr lang="en-AU"/>
          </a:p>
        </p:txBody>
      </p:sp>
    </p:spTree>
    <p:extLst>
      <p:ext uri="{BB962C8B-B14F-4D97-AF65-F5344CB8AC3E}">
        <p14:creationId xmlns:p14="http://schemas.microsoft.com/office/powerpoint/2010/main" val="324226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23277B76-60E8-4FA1-BD19-99F225C76A9A}" type="slidenum">
              <a:rPr lang="en-AU"/>
              <a:pPr/>
              <a:t>‹#›</a:t>
            </a:fld>
            <a:endParaRPr lang="en-AU"/>
          </a:p>
        </p:txBody>
      </p:sp>
    </p:spTree>
    <p:extLst>
      <p:ext uri="{BB962C8B-B14F-4D97-AF65-F5344CB8AC3E}">
        <p14:creationId xmlns:p14="http://schemas.microsoft.com/office/powerpoint/2010/main" val="144179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7E01540A-A48A-49BC-A9D1-0B8C87FF437F}" type="slidenum">
              <a:rPr lang="en-AU"/>
              <a:pPr/>
              <a:t>‹#›</a:t>
            </a:fld>
            <a:endParaRPr lang="en-AU"/>
          </a:p>
        </p:txBody>
      </p:sp>
    </p:spTree>
    <p:extLst>
      <p:ext uri="{BB962C8B-B14F-4D97-AF65-F5344CB8AC3E}">
        <p14:creationId xmlns:p14="http://schemas.microsoft.com/office/powerpoint/2010/main" val="81516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02DD4D9-9F1F-49A5-B410-5666EBBF98A0}" type="slidenum">
              <a:rPr lang="en-AU"/>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528" y="692696"/>
            <a:ext cx="8496944" cy="2808039"/>
          </a:xfrm>
        </p:spPr>
        <p:txBody>
          <a:bodyPr/>
          <a:lstStyle/>
          <a:p>
            <a:r>
              <a:rPr lang="en-AU" sz="5400" b="1" dirty="0" smtClean="0">
                <a:solidFill>
                  <a:schemeClr val="accent4">
                    <a:lumMod val="50000"/>
                    <a:lumOff val="50000"/>
                  </a:schemeClr>
                </a:solidFill>
                <a:effectLst>
                  <a:innerShdw blurRad="63500" dist="50800" dir="8100000">
                    <a:prstClr val="black">
                      <a:alpha val="50000"/>
                    </a:prstClr>
                  </a:innerShdw>
                </a:effectLst>
                <a:latin typeface="Garamond" pitchFamily="18" charset="0"/>
              </a:rPr>
              <a:t>Making bilingual early childhood education work</a:t>
            </a:r>
            <a:endParaRPr lang="en-US" sz="5400" dirty="0"/>
          </a:p>
        </p:txBody>
      </p:sp>
      <p:sp>
        <p:nvSpPr>
          <p:cNvPr id="2051" name="Rectangle 3"/>
          <p:cNvSpPr>
            <a:spLocks noGrp="1" noChangeArrowheads="1"/>
          </p:cNvSpPr>
          <p:nvPr>
            <p:ph type="subTitle" idx="1"/>
          </p:nvPr>
        </p:nvSpPr>
        <p:spPr>
          <a:xfrm>
            <a:off x="755576" y="3861048"/>
            <a:ext cx="7775575" cy="1440160"/>
          </a:xfrm>
        </p:spPr>
        <p:txBody>
          <a:bodyPr/>
          <a:lstStyle/>
          <a:p>
            <a:r>
              <a:rPr lang="en-US" sz="3600" b="1" dirty="0" smtClean="0">
                <a:solidFill>
                  <a:srgbClr val="A50021"/>
                </a:solidFill>
                <a:latin typeface="Garamond" pitchFamily="18" charset="0"/>
              </a:rPr>
              <a:t>Victoria Benz</a:t>
            </a:r>
          </a:p>
          <a:p>
            <a:r>
              <a:rPr lang="en-US" sz="3600" b="1" dirty="0" smtClean="0">
                <a:solidFill>
                  <a:srgbClr val="A50021"/>
                </a:solidFill>
                <a:latin typeface="Garamond" pitchFamily="18" charset="0"/>
              </a:rPr>
              <a:t>Macquarie University</a:t>
            </a:r>
          </a:p>
          <a:p>
            <a:r>
              <a:rPr lang="en-US" sz="3600" b="1" dirty="0" smtClean="0">
                <a:solidFill>
                  <a:srgbClr val="A50021"/>
                </a:solidFill>
                <a:latin typeface="Garamond" pitchFamily="18" charset="0"/>
              </a:rPr>
              <a:t>Hamburg University</a:t>
            </a:r>
            <a:endParaRPr lang="en-US" sz="3600" b="1" dirty="0" smtClean="0">
              <a:latin typeface="Garamond" pitchFamily="18" charset="0"/>
            </a:endParaRPr>
          </a:p>
        </p:txBody>
      </p:sp>
      <p:pic>
        <p:nvPicPr>
          <p:cNvPr id="2052" name="Picture 4" descr="HS cobrand RGB_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latin typeface="Century Gothic" pitchFamily="34" charset="0"/>
              </a:rPr>
              <a:pPr/>
              <a:t>1</a:t>
            </a:fld>
            <a:endParaRPr lang="en-AU" dirty="0">
              <a:latin typeface="Century Gothic" pitchFamily="34" charset="0"/>
            </a:endParaRPr>
          </a:p>
        </p:txBody>
      </p:sp>
      <p:sp>
        <p:nvSpPr>
          <p:cNvPr id="3" name="Rectangle 2"/>
          <p:cNvSpPr/>
          <p:nvPr/>
        </p:nvSpPr>
        <p:spPr>
          <a:xfrm>
            <a:off x="7884368" y="5733255"/>
            <a:ext cx="1008112" cy="1008857"/>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076865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a:solidFill>
                  <a:srgbClr val="A50021"/>
                </a:solidFill>
                <a:latin typeface="Garamond" pitchFamily="18" charset="0"/>
                <a:ea typeface="+mn-ea"/>
                <a:cs typeface="+mn-cs"/>
              </a:rPr>
              <a:t>Positioning in public</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4213" y="1268413"/>
            <a:ext cx="7775575" cy="4752975"/>
          </a:xfrm>
        </p:spPr>
        <p:txBody>
          <a:bodyPr/>
          <a:lstStyle/>
          <a:p>
            <a:pPr marL="285750" indent="-285750" algn="l">
              <a:lnSpc>
                <a:spcPct val="150000"/>
              </a:lnSpc>
              <a:buFont typeface="Arial" pitchFamily="34" charset="0"/>
              <a:buChar char="•"/>
            </a:pPr>
            <a:r>
              <a:rPr lang="en-AU" sz="2400" kern="1200" dirty="0">
                <a:solidFill>
                  <a:srgbClr val="000000">
                    <a:lumMod val="65000"/>
                    <a:lumOff val="35000"/>
                  </a:srgbClr>
                </a:solidFill>
                <a:latin typeface="Century Gothic" pitchFamily="34" charset="0"/>
              </a:rPr>
              <a:t>Unexpected enrolment patterns</a:t>
            </a:r>
          </a:p>
          <a:p>
            <a:pPr marL="285750" indent="-285750" algn="l">
              <a:lnSpc>
                <a:spcPct val="150000"/>
              </a:lnSpc>
              <a:buFont typeface="Arial" pitchFamily="34" charset="0"/>
              <a:buChar char="•"/>
            </a:pPr>
            <a:r>
              <a:rPr lang="en-AU" sz="2400" kern="1200" dirty="0">
                <a:solidFill>
                  <a:srgbClr val="000000">
                    <a:lumMod val="65000"/>
                    <a:lumOff val="35000"/>
                  </a:srgbClr>
                </a:solidFill>
                <a:latin typeface="Century Gothic" pitchFamily="34" charset="0"/>
              </a:rPr>
              <a:t>Lack of interest in bilingual programme expressed in parent survey</a:t>
            </a:r>
          </a:p>
          <a:p>
            <a:pPr marL="285750" indent="-285750" algn="l">
              <a:lnSpc>
                <a:spcPct val="150000"/>
              </a:lnSpc>
              <a:buFont typeface="Arial" pitchFamily="34" charset="0"/>
              <a:buChar char="•"/>
            </a:pPr>
            <a:r>
              <a:rPr lang="en-AU" sz="2400" kern="1200" dirty="0" smtClean="0">
                <a:solidFill>
                  <a:srgbClr val="000000">
                    <a:lumMod val="65000"/>
                    <a:lumOff val="35000"/>
                  </a:srgbClr>
                </a:solidFill>
                <a:latin typeface="Century Gothic" pitchFamily="34" charset="0"/>
              </a:rPr>
              <a:t>Lack </a:t>
            </a:r>
            <a:r>
              <a:rPr lang="en-AU" sz="2400" kern="1200" dirty="0">
                <a:solidFill>
                  <a:srgbClr val="000000">
                    <a:lumMod val="65000"/>
                    <a:lumOff val="35000"/>
                  </a:srgbClr>
                </a:solidFill>
                <a:latin typeface="Century Gothic" pitchFamily="34" charset="0"/>
              </a:rPr>
              <a:t>of interest in </a:t>
            </a:r>
            <a:r>
              <a:rPr lang="en-AU" sz="2400" kern="1200" dirty="0" smtClean="0">
                <a:solidFill>
                  <a:srgbClr val="000000">
                    <a:lumMod val="65000"/>
                    <a:lumOff val="35000"/>
                  </a:srgbClr>
                </a:solidFill>
                <a:latin typeface="Century Gothic" pitchFamily="34" charset="0"/>
              </a:rPr>
              <a:t>German</a:t>
            </a:r>
          </a:p>
          <a:p>
            <a:pPr marL="285750" indent="-285750" algn="l">
              <a:lnSpc>
                <a:spcPct val="150000"/>
              </a:lnSpc>
              <a:buFont typeface="Arial" pitchFamily="34" charset="0"/>
              <a:buChar char="•"/>
            </a:pPr>
            <a:endParaRPr lang="en-AU" sz="1400" kern="1200" dirty="0" smtClean="0">
              <a:solidFill>
                <a:srgbClr val="000000">
                  <a:lumMod val="65000"/>
                  <a:lumOff val="35000"/>
                </a:srgbClr>
              </a:solidFill>
              <a:latin typeface="Century Gothic" pitchFamily="34"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10</a:t>
            </a:fld>
            <a:endParaRPr lang="en-AU"/>
          </a:p>
        </p:txBody>
      </p:sp>
    </p:spTree>
    <p:extLst>
      <p:ext uri="{BB962C8B-B14F-4D97-AF65-F5344CB8AC3E}">
        <p14:creationId xmlns:p14="http://schemas.microsoft.com/office/powerpoint/2010/main" val="1853475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a:solidFill>
                  <a:srgbClr val="A50021"/>
                </a:solidFill>
                <a:latin typeface="Garamond" pitchFamily="18" charset="0"/>
                <a:ea typeface="+mn-ea"/>
                <a:cs typeface="+mn-cs"/>
              </a:rPr>
              <a:t>Positioning in public</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3568" y="1196752"/>
            <a:ext cx="7775575" cy="4752975"/>
          </a:xfrm>
        </p:spPr>
        <p:txBody>
          <a:bodyPr/>
          <a:lstStyle/>
          <a:p>
            <a:pPr algn="l">
              <a:lnSpc>
                <a:spcPct val="150000"/>
              </a:lnSpc>
            </a:pPr>
            <a:r>
              <a:rPr lang="en-AU" sz="2400" kern="1200" dirty="0" smtClean="0">
                <a:solidFill>
                  <a:srgbClr val="000000">
                    <a:lumMod val="65000"/>
                    <a:lumOff val="35000"/>
                  </a:srgbClr>
                </a:solidFill>
                <a:latin typeface="Century Gothic" pitchFamily="34" charset="0"/>
              </a:rPr>
              <a:t>Bernadette:</a:t>
            </a:r>
            <a:endParaRPr lang="en-AU" sz="2400" kern="1200" dirty="0">
              <a:solidFill>
                <a:srgbClr val="000000">
                  <a:lumMod val="65000"/>
                  <a:lumOff val="35000"/>
                </a:srgbClr>
              </a:solidFill>
              <a:latin typeface="Century Gothic" pitchFamily="34" charset="0"/>
            </a:endParaRPr>
          </a:p>
          <a:p>
            <a:pPr algn="just">
              <a:lnSpc>
                <a:spcPct val="150000"/>
              </a:lnSpc>
            </a:pPr>
            <a:r>
              <a:rPr lang="en-AU" sz="2200" dirty="0">
                <a:solidFill>
                  <a:schemeClr val="tx1">
                    <a:lumMod val="95000"/>
                    <a:lumOff val="5000"/>
                  </a:schemeClr>
                </a:solidFill>
                <a:latin typeface="Century Gothic" pitchFamily="34" charset="0"/>
              </a:rPr>
              <a:t>And then some families, I think, they’re still like, “Why German? Why not French or Italian and why German?” And then so we just have to encourage them and, you know, let them know that it doesn’t matter what language it is, it’s just to teach the brain that they can do it and then so when they do go to school and do Italian or whatever, the brain goes, </a:t>
            </a:r>
            <a:r>
              <a:rPr lang="en-AU" sz="2200" dirty="0" smtClean="0">
                <a:solidFill>
                  <a:schemeClr val="tx1">
                    <a:lumMod val="95000"/>
                    <a:lumOff val="5000"/>
                  </a:schemeClr>
                </a:solidFill>
                <a:latin typeface="Century Gothic" pitchFamily="34" charset="0"/>
              </a:rPr>
              <a:t>“Right</a:t>
            </a:r>
            <a:r>
              <a:rPr lang="en-AU" sz="2200" dirty="0">
                <a:solidFill>
                  <a:schemeClr val="tx1">
                    <a:lumMod val="95000"/>
                    <a:lumOff val="5000"/>
                  </a:schemeClr>
                </a:solidFill>
                <a:latin typeface="Century Gothic" pitchFamily="34" charset="0"/>
              </a:rPr>
              <a:t>, I’ve done this before” and then they just learn. </a:t>
            </a:r>
          </a:p>
          <a:p>
            <a:pPr marL="285750" indent="-285750" algn="just">
              <a:buFont typeface="Arial" pitchFamily="34" charset="0"/>
              <a:buChar char="•"/>
            </a:pPr>
            <a:endParaRPr lang="en-US" sz="2200" dirty="0">
              <a:solidFill>
                <a:schemeClr val="tx1">
                  <a:lumMod val="95000"/>
                  <a:lumOff val="5000"/>
                </a:schemeClr>
              </a:solidFill>
              <a:latin typeface="Century Gothic" pitchFamily="34"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11</a:t>
            </a:fld>
            <a:endParaRPr lang="en-AU"/>
          </a:p>
        </p:txBody>
      </p:sp>
    </p:spTree>
    <p:extLst>
      <p:ext uri="{BB962C8B-B14F-4D97-AF65-F5344CB8AC3E}">
        <p14:creationId xmlns:p14="http://schemas.microsoft.com/office/powerpoint/2010/main" val="225514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a:solidFill>
                  <a:srgbClr val="A50021"/>
                </a:solidFill>
                <a:latin typeface="Garamond" pitchFamily="18" charset="0"/>
                <a:ea typeface="+mn-ea"/>
                <a:cs typeface="+mn-cs"/>
              </a:rPr>
              <a:t>Positioning in public</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4213" y="1268413"/>
            <a:ext cx="7775575" cy="4752975"/>
          </a:xfrm>
        </p:spPr>
        <p:txBody>
          <a:bodyPr/>
          <a:lstStyle/>
          <a:p>
            <a:pPr marL="342900" indent="-342900" algn="l">
              <a:lnSpc>
                <a:spcPct val="150000"/>
              </a:lnSpc>
              <a:buFont typeface="Wingdings"/>
              <a:buChar char="ð"/>
            </a:pPr>
            <a:r>
              <a:rPr lang="en-AU" sz="2400" kern="1200" dirty="0">
                <a:solidFill>
                  <a:srgbClr val="000000">
                    <a:lumMod val="65000"/>
                    <a:lumOff val="35000"/>
                  </a:srgbClr>
                </a:solidFill>
                <a:latin typeface="Century Gothic" pitchFamily="34" charset="0"/>
              </a:rPr>
              <a:t>Deleting “German” from brochures</a:t>
            </a:r>
          </a:p>
          <a:p>
            <a:pPr marL="342900" indent="-342900" algn="l">
              <a:lnSpc>
                <a:spcPct val="150000"/>
              </a:lnSpc>
              <a:buFont typeface="Wingdings"/>
              <a:buChar char="ð"/>
            </a:pPr>
            <a:r>
              <a:rPr lang="en-AU" sz="2400" kern="1200" dirty="0">
                <a:solidFill>
                  <a:srgbClr val="000000">
                    <a:lumMod val="65000"/>
                    <a:lumOff val="35000"/>
                  </a:srgbClr>
                </a:solidFill>
                <a:latin typeface="Century Gothic" pitchFamily="34" charset="0"/>
              </a:rPr>
              <a:t>Focusing on </a:t>
            </a:r>
            <a:r>
              <a:rPr lang="en-AU" sz="2400" kern="1200" dirty="0" smtClean="0">
                <a:solidFill>
                  <a:srgbClr val="000000">
                    <a:lumMod val="65000"/>
                    <a:lumOff val="35000"/>
                  </a:srgbClr>
                </a:solidFill>
                <a:latin typeface="Century Gothic" pitchFamily="34" charset="0"/>
              </a:rPr>
              <a:t>bilingual education as </a:t>
            </a:r>
            <a:r>
              <a:rPr lang="en-AU" sz="2400" kern="1200" dirty="0">
                <a:solidFill>
                  <a:srgbClr val="000000">
                    <a:lumMod val="65000"/>
                    <a:lumOff val="35000"/>
                  </a:srgbClr>
                </a:solidFill>
                <a:latin typeface="Century Gothic" pitchFamily="34" charset="0"/>
              </a:rPr>
              <a:t>a catalyst for linguistic ability, multicultural awareness, etc</a:t>
            </a:r>
            <a:r>
              <a:rPr lang="en-AU" sz="2400" kern="1200" dirty="0" smtClean="0">
                <a:solidFill>
                  <a:srgbClr val="000000">
                    <a:lumMod val="65000"/>
                    <a:lumOff val="35000"/>
                  </a:srgbClr>
                </a:solidFill>
                <a:latin typeface="Century Gothic" pitchFamily="34" charset="0"/>
              </a:rPr>
              <a:t>.</a:t>
            </a:r>
          </a:p>
          <a:p>
            <a:pPr algn="l">
              <a:lnSpc>
                <a:spcPct val="150000"/>
              </a:lnSpc>
            </a:pPr>
            <a:endParaRPr lang="en-AU" sz="2400" kern="1200" dirty="0" smtClean="0">
              <a:solidFill>
                <a:srgbClr val="000000">
                  <a:lumMod val="65000"/>
                  <a:lumOff val="35000"/>
                </a:srgbClr>
              </a:solidFill>
              <a:latin typeface="Century Gothic" pitchFamily="34" charset="0"/>
            </a:endParaRPr>
          </a:p>
          <a:p>
            <a:pPr marL="285750" indent="-285750" algn="l">
              <a:lnSpc>
                <a:spcPct val="150000"/>
              </a:lnSpc>
              <a:buFont typeface="Arial" pitchFamily="34" charset="0"/>
              <a:buChar char="•"/>
            </a:pPr>
            <a:r>
              <a:rPr lang="en-US" sz="2400" kern="1200" dirty="0" smtClean="0">
                <a:solidFill>
                  <a:srgbClr val="000000">
                    <a:lumMod val="65000"/>
                    <a:lumOff val="35000"/>
                  </a:srgbClr>
                </a:solidFill>
                <a:latin typeface="Century Gothic" pitchFamily="34" charset="0"/>
              </a:rPr>
              <a:t>Symbolic </a:t>
            </a:r>
            <a:r>
              <a:rPr lang="en-AU" sz="2400" kern="1200" dirty="0">
                <a:solidFill>
                  <a:srgbClr val="000000">
                    <a:lumMod val="65000"/>
                    <a:lumOff val="35000"/>
                  </a:srgbClr>
                </a:solidFill>
                <a:latin typeface="Century Gothic" pitchFamily="34" charset="0"/>
              </a:rPr>
              <a:t>power:  either assimilation to a mainstream centre or low enrolment rates</a:t>
            </a:r>
          </a:p>
          <a:p>
            <a:pPr marL="285750" indent="-285750" algn="l">
              <a:lnSpc>
                <a:spcPct val="150000"/>
              </a:lnSpc>
              <a:buFont typeface="Arial" pitchFamily="34" charset="0"/>
              <a:buChar char="•"/>
            </a:pPr>
            <a:endParaRPr lang="en-GB" sz="2400" kern="1200" dirty="0" smtClean="0">
              <a:solidFill>
                <a:srgbClr val="000000">
                  <a:lumMod val="65000"/>
                  <a:lumOff val="35000"/>
                </a:srgbClr>
              </a:solidFill>
              <a:latin typeface="Century Gothic" pitchFamily="34"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12</a:t>
            </a:fld>
            <a:endParaRPr lang="en-AU" dirty="0"/>
          </a:p>
        </p:txBody>
      </p:sp>
    </p:spTree>
    <p:extLst>
      <p:ext uri="{BB962C8B-B14F-4D97-AF65-F5344CB8AC3E}">
        <p14:creationId xmlns:p14="http://schemas.microsoft.com/office/powerpoint/2010/main" val="1208641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a:solidFill>
                  <a:srgbClr val="A50021"/>
                </a:solidFill>
                <a:latin typeface="Garamond" pitchFamily="18" charset="0"/>
                <a:ea typeface="+mn-ea"/>
                <a:cs typeface="+mn-cs"/>
              </a:rPr>
              <a:t>Discussion</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4213" y="1268413"/>
            <a:ext cx="7775575" cy="4959350"/>
          </a:xfrm>
        </p:spPr>
        <p:txBody>
          <a:bodyPr/>
          <a:lstStyle/>
          <a:p>
            <a:pPr lvl="0" algn="just"/>
            <a:r>
              <a:rPr lang="en-GB" sz="2400" kern="1200" dirty="0" smtClean="0">
                <a:solidFill>
                  <a:srgbClr val="000000">
                    <a:lumMod val="65000"/>
                    <a:lumOff val="35000"/>
                  </a:srgbClr>
                </a:solidFill>
                <a:latin typeface="Century Gothic" pitchFamily="34" charset="0"/>
              </a:rPr>
              <a:t>How </a:t>
            </a:r>
            <a:r>
              <a:rPr lang="en-GB" sz="2400" kern="1200" dirty="0">
                <a:solidFill>
                  <a:srgbClr val="000000">
                    <a:lumMod val="65000"/>
                    <a:lumOff val="35000"/>
                  </a:srgbClr>
                </a:solidFill>
                <a:latin typeface="Century Gothic" pitchFamily="34" charset="0"/>
              </a:rPr>
              <a:t>to make </a:t>
            </a:r>
            <a:r>
              <a:rPr lang="en-GB" sz="2400" kern="1200" dirty="0" smtClean="0">
                <a:solidFill>
                  <a:srgbClr val="000000">
                    <a:lumMod val="65000"/>
                    <a:lumOff val="35000"/>
                  </a:srgbClr>
                </a:solidFill>
                <a:latin typeface="Century Gothic" pitchFamily="34" charset="0"/>
              </a:rPr>
              <a:t>the programme relevant </a:t>
            </a:r>
            <a:r>
              <a:rPr lang="en-GB" sz="2400" kern="1200" dirty="0">
                <a:solidFill>
                  <a:srgbClr val="000000">
                    <a:lumMod val="65000"/>
                    <a:lumOff val="35000"/>
                  </a:srgbClr>
                </a:solidFill>
                <a:latin typeface="Century Gothic" pitchFamily="34" charset="0"/>
              </a:rPr>
              <a:t>under these </a:t>
            </a:r>
            <a:r>
              <a:rPr lang="en-GB" sz="2400" kern="1200" dirty="0" smtClean="0">
                <a:solidFill>
                  <a:srgbClr val="000000">
                    <a:lumMod val="65000"/>
                    <a:lumOff val="35000"/>
                  </a:srgbClr>
                </a:solidFill>
                <a:latin typeface="Century Gothic" pitchFamily="34" charset="0"/>
              </a:rPr>
              <a:t>conditions?</a:t>
            </a:r>
          </a:p>
          <a:p>
            <a:pPr lvl="0" algn="just"/>
            <a:endParaRPr lang="en-GB" sz="1400" kern="1200" dirty="0" smtClean="0">
              <a:solidFill>
                <a:srgbClr val="000000">
                  <a:lumMod val="65000"/>
                  <a:lumOff val="35000"/>
                </a:srgbClr>
              </a:solidFill>
              <a:latin typeface="Century Gothic" pitchFamily="34" charset="0"/>
            </a:endParaRPr>
          </a:p>
          <a:p>
            <a:pPr marL="342900" indent="-342900" algn="just">
              <a:lnSpc>
                <a:spcPct val="150000"/>
              </a:lnSpc>
              <a:spcAft>
                <a:spcPts val="0"/>
              </a:spcAft>
              <a:buFont typeface="Arial" pitchFamily="34" charset="0"/>
              <a:buChar char="•"/>
            </a:pPr>
            <a:r>
              <a:rPr lang="en-GB" sz="2200" kern="1200" dirty="0">
                <a:solidFill>
                  <a:srgbClr val="000000">
                    <a:lumMod val="65000"/>
                    <a:lumOff val="35000"/>
                  </a:srgbClr>
                </a:solidFill>
                <a:latin typeface="Century Gothic" pitchFamily="34" charset="0"/>
              </a:rPr>
              <a:t>A bilingual programme facilitates language contact </a:t>
            </a:r>
          </a:p>
          <a:p>
            <a:pPr marL="342900" indent="-342900" algn="just">
              <a:lnSpc>
                <a:spcPct val="150000"/>
              </a:lnSpc>
              <a:spcAft>
                <a:spcPts val="0"/>
              </a:spcAft>
              <a:buFont typeface="Arial" pitchFamily="34" charset="0"/>
              <a:buChar char="•"/>
            </a:pPr>
            <a:r>
              <a:rPr lang="en-GB" sz="2200" kern="1200" dirty="0" smtClean="0">
                <a:solidFill>
                  <a:srgbClr val="000000">
                    <a:lumMod val="65000"/>
                    <a:lumOff val="35000"/>
                  </a:srgbClr>
                </a:solidFill>
                <a:latin typeface="Century Gothic" pitchFamily="34" charset="0"/>
              </a:rPr>
              <a:t>The </a:t>
            </a:r>
            <a:r>
              <a:rPr lang="en-GB" sz="2200" kern="1200" dirty="0">
                <a:solidFill>
                  <a:srgbClr val="000000">
                    <a:lumMod val="65000"/>
                    <a:lumOff val="35000"/>
                  </a:srgbClr>
                </a:solidFill>
                <a:latin typeface="Century Gothic" pitchFamily="34" charset="0"/>
              </a:rPr>
              <a:t>programme </a:t>
            </a:r>
            <a:r>
              <a:rPr lang="en-GB" sz="2200" kern="1200" dirty="0" smtClean="0">
                <a:solidFill>
                  <a:srgbClr val="000000">
                    <a:lumMod val="65000"/>
                    <a:lumOff val="35000"/>
                  </a:srgbClr>
                </a:solidFill>
                <a:latin typeface="Century Gothic" pitchFamily="34" charset="0"/>
              </a:rPr>
              <a:t>may evoke interest </a:t>
            </a:r>
            <a:r>
              <a:rPr lang="en-GB" sz="2200" kern="1200" dirty="0">
                <a:solidFill>
                  <a:srgbClr val="000000">
                    <a:lumMod val="65000"/>
                    <a:lumOff val="35000"/>
                  </a:srgbClr>
                </a:solidFill>
                <a:latin typeface="Century Gothic" pitchFamily="34" charset="0"/>
              </a:rPr>
              <a:t>and attitudes may become more </a:t>
            </a:r>
            <a:r>
              <a:rPr lang="en-GB" sz="2200" kern="1200" dirty="0" smtClean="0">
                <a:solidFill>
                  <a:srgbClr val="000000">
                    <a:lumMod val="65000"/>
                    <a:lumOff val="35000"/>
                  </a:srgbClr>
                </a:solidFill>
                <a:latin typeface="Century Gothic" pitchFamily="34" charset="0"/>
              </a:rPr>
              <a:t>favourable</a:t>
            </a:r>
          </a:p>
          <a:p>
            <a:pPr algn="just">
              <a:lnSpc>
                <a:spcPct val="150000"/>
              </a:lnSpc>
              <a:spcAft>
                <a:spcPts val="0"/>
              </a:spcAft>
            </a:pPr>
            <a:r>
              <a:rPr lang="en-GB" sz="2200" kern="1200" dirty="0" smtClean="0">
                <a:solidFill>
                  <a:srgbClr val="000000">
                    <a:lumMod val="65000"/>
                    <a:lumOff val="35000"/>
                  </a:srgbClr>
                </a:solidFill>
                <a:latin typeface="Century Gothic" pitchFamily="34" charset="0"/>
              </a:rPr>
              <a:t>Requires a successful programme: </a:t>
            </a:r>
            <a:endParaRPr lang="en-GB" sz="2200" kern="1200" dirty="0">
              <a:solidFill>
                <a:srgbClr val="000000">
                  <a:lumMod val="65000"/>
                  <a:lumOff val="35000"/>
                </a:srgbClr>
              </a:solidFill>
              <a:latin typeface="Century Gothic" pitchFamily="34" charset="0"/>
            </a:endParaRPr>
          </a:p>
          <a:p>
            <a:pPr marL="342900" lvl="0" indent="-342900" algn="just">
              <a:lnSpc>
                <a:spcPct val="150000"/>
              </a:lnSpc>
              <a:spcAft>
                <a:spcPts val="0"/>
              </a:spcAft>
              <a:buFont typeface="Arial" pitchFamily="34" charset="0"/>
              <a:buChar char="•"/>
            </a:pPr>
            <a:r>
              <a:rPr lang="en-GB" sz="2200" kern="1200" dirty="0" smtClean="0">
                <a:solidFill>
                  <a:srgbClr val="000000">
                    <a:lumMod val="65000"/>
                    <a:lumOff val="35000"/>
                  </a:srgbClr>
                </a:solidFill>
                <a:latin typeface="Century Gothic" pitchFamily="34" charset="0"/>
              </a:rPr>
              <a:t>Support (administrative, financial, parental, etc.)</a:t>
            </a:r>
          </a:p>
          <a:p>
            <a:pPr marL="342900" lvl="0" indent="-342900" algn="just">
              <a:lnSpc>
                <a:spcPct val="150000"/>
              </a:lnSpc>
              <a:spcAft>
                <a:spcPts val="0"/>
              </a:spcAft>
              <a:buFont typeface="Arial" pitchFamily="34" charset="0"/>
              <a:buChar char="•"/>
            </a:pPr>
            <a:r>
              <a:rPr lang="en-GB" sz="2400" kern="1200" dirty="0" smtClean="0">
                <a:solidFill>
                  <a:srgbClr val="000000">
                    <a:lumMod val="65000"/>
                    <a:lumOff val="35000"/>
                  </a:srgbClr>
                </a:solidFill>
                <a:latin typeface="Century Gothic" pitchFamily="34" charset="0"/>
              </a:rPr>
              <a:t>…</a:t>
            </a: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13</a:t>
            </a:fld>
            <a:endParaRPr lang="en-AU"/>
          </a:p>
        </p:txBody>
      </p:sp>
    </p:spTree>
    <p:extLst>
      <p:ext uri="{BB962C8B-B14F-4D97-AF65-F5344CB8AC3E}">
        <p14:creationId xmlns:p14="http://schemas.microsoft.com/office/powerpoint/2010/main" val="1049275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528" y="692696"/>
            <a:ext cx="8496944" cy="2808039"/>
          </a:xfrm>
        </p:spPr>
        <p:txBody>
          <a:bodyPr/>
          <a:lstStyle/>
          <a:p>
            <a:r>
              <a:rPr lang="en-AU" sz="5400" b="1" dirty="0" smtClean="0">
                <a:solidFill>
                  <a:schemeClr val="accent4">
                    <a:lumMod val="50000"/>
                    <a:lumOff val="50000"/>
                  </a:schemeClr>
                </a:solidFill>
                <a:effectLst>
                  <a:innerShdw blurRad="63500" dist="50800" dir="8100000">
                    <a:prstClr val="black">
                      <a:alpha val="50000"/>
                    </a:prstClr>
                  </a:innerShdw>
                </a:effectLst>
                <a:latin typeface="Garamond" pitchFamily="18" charset="0"/>
              </a:rPr>
              <a:t>Thank you!</a:t>
            </a:r>
            <a:endParaRPr lang="en-US" sz="5400" dirty="0"/>
          </a:p>
        </p:txBody>
      </p:sp>
      <p:sp>
        <p:nvSpPr>
          <p:cNvPr id="2051" name="Rectangle 3"/>
          <p:cNvSpPr>
            <a:spLocks noGrp="1" noChangeArrowheads="1"/>
          </p:cNvSpPr>
          <p:nvPr>
            <p:ph type="subTitle" idx="1"/>
          </p:nvPr>
        </p:nvSpPr>
        <p:spPr>
          <a:xfrm>
            <a:off x="755576" y="3861048"/>
            <a:ext cx="7775575" cy="1440160"/>
          </a:xfrm>
        </p:spPr>
        <p:txBody>
          <a:bodyPr/>
          <a:lstStyle/>
          <a:p>
            <a:r>
              <a:rPr lang="en-US" sz="3600" b="1" dirty="0" smtClean="0">
                <a:solidFill>
                  <a:srgbClr val="A50021"/>
                </a:solidFill>
                <a:latin typeface="Garamond" pitchFamily="18" charset="0"/>
              </a:rPr>
              <a:t>Victoria Benz</a:t>
            </a:r>
          </a:p>
          <a:p>
            <a:r>
              <a:rPr lang="en-US" sz="3600" b="1" dirty="0" smtClean="0">
                <a:solidFill>
                  <a:srgbClr val="A50021"/>
                </a:solidFill>
                <a:latin typeface="Garamond" pitchFamily="18" charset="0"/>
              </a:rPr>
              <a:t>Macquarie University</a:t>
            </a:r>
          </a:p>
          <a:p>
            <a:r>
              <a:rPr lang="en-US" sz="3600" b="1" dirty="0" smtClean="0">
                <a:solidFill>
                  <a:srgbClr val="A50021"/>
                </a:solidFill>
                <a:latin typeface="Garamond" pitchFamily="18" charset="0"/>
              </a:rPr>
              <a:t>Hamburg University</a:t>
            </a:r>
            <a:endParaRPr lang="en-US" sz="3600" b="1" dirty="0" smtClean="0">
              <a:latin typeface="Garamond" pitchFamily="18" charset="0"/>
            </a:endParaRPr>
          </a:p>
        </p:txBody>
      </p:sp>
      <p:pic>
        <p:nvPicPr>
          <p:cNvPr id="2052" name="Picture 4" descr="HS cobrand RGB_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solidFill>
                  <a:srgbClr val="000000"/>
                </a:solidFill>
                <a:latin typeface="Century Gothic" pitchFamily="34" charset="0"/>
              </a:rPr>
              <a:pPr/>
              <a:t>14</a:t>
            </a:fld>
            <a:endParaRPr lang="en-AU" dirty="0">
              <a:solidFill>
                <a:srgbClr val="000000"/>
              </a:solidFill>
              <a:latin typeface="Century Gothic" pitchFamily="34" charset="0"/>
            </a:endParaRPr>
          </a:p>
        </p:txBody>
      </p:sp>
      <p:sp>
        <p:nvSpPr>
          <p:cNvPr id="3" name="Rectangle 2"/>
          <p:cNvSpPr/>
          <p:nvPr/>
        </p:nvSpPr>
        <p:spPr>
          <a:xfrm>
            <a:off x="7884368" y="5733255"/>
            <a:ext cx="1008112" cy="1008857"/>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solidFill>
                <a:srgbClr val="FFFFFF"/>
              </a:solidFill>
            </a:endParaRPr>
          </a:p>
        </p:txBody>
      </p:sp>
    </p:spTree>
    <p:extLst>
      <p:ext uri="{BB962C8B-B14F-4D97-AF65-F5344CB8AC3E}">
        <p14:creationId xmlns:p14="http://schemas.microsoft.com/office/powerpoint/2010/main" val="210327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a:solidFill>
                  <a:srgbClr val="A50021"/>
                </a:solidFill>
                <a:latin typeface="Garamond" pitchFamily="18" charset="0"/>
                <a:ea typeface="+mn-ea"/>
                <a:cs typeface="+mn-cs"/>
              </a:rPr>
              <a:t>Outline</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3568" y="1124744"/>
            <a:ext cx="7775575" cy="4680621"/>
          </a:xfrm>
        </p:spPr>
        <p:txBody>
          <a:bodyPr/>
          <a:lstStyle/>
          <a:p>
            <a:pPr marL="457200" lvl="0" indent="-457200" algn="l">
              <a:lnSpc>
                <a:spcPct val="200000"/>
              </a:lnSpc>
              <a:buClr>
                <a:srgbClr val="6F6F74"/>
              </a:buClr>
              <a:buSzPct val="85000"/>
              <a:buFont typeface="Arial" pitchFamily="34" charset="0"/>
              <a:buChar char="•"/>
            </a:pPr>
            <a:r>
              <a:rPr lang="en-AU" sz="2800" dirty="0" smtClean="0">
                <a:solidFill>
                  <a:schemeClr val="tx1">
                    <a:lumMod val="65000"/>
                    <a:lumOff val="35000"/>
                  </a:schemeClr>
                </a:solidFill>
                <a:latin typeface="Century Gothic" pitchFamily="34" charset="0"/>
                <a:ea typeface="Calibri"/>
                <a:cs typeface="Times New Roman"/>
              </a:rPr>
              <a:t>Background: bilingual childcare centre</a:t>
            </a:r>
          </a:p>
          <a:p>
            <a:pPr marL="457200" lvl="0" indent="-457200" algn="l">
              <a:lnSpc>
                <a:spcPct val="200000"/>
              </a:lnSpc>
              <a:buClr>
                <a:srgbClr val="6F6F74"/>
              </a:buClr>
              <a:buSzPct val="85000"/>
              <a:buFont typeface="Arial" pitchFamily="34" charset="0"/>
              <a:buChar char="•"/>
            </a:pPr>
            <a:r>
              <a:rPr lang="en-AU" sz="2800" dirty="0" smtClean="0">
                <a:solidFill>
                  <a:schemeClr val="tx1">
                    <a:lumMod val="65000"/>
                    <a:lumOff val="35000"/>
                  </a:schemeClr>
                </a:solidFill>
                <a:latin typeface="Century Gothic" pitchFamily="34" charset="0"/>
                <a:ea typeface="Calibri"/>
                <a:cs typeface="Times New Roman"/>
              </a:rPr>
              <a:t>Perceived lack of parental interest</a:t>
            </a:r>
          </a:p>
          <a:p>
            <a:pPr marL="914400" lvl="1" indent="-457200" algn="l">
              <a:lnSpc>
                <a:spcPct val="200000"/>
              </a:lnSpc>
              <a:buClr>
                <a:srgbClr val="6F6F74"/>
              </a:buClr>
              <a:buSzPct val="85000"/>
              <a:buFont typeface="Arial" pitchFamily="34" charset="0"/>
              <a:buChar char="•"/>
            </a:pPr>
            <a:r>
              <a:rPr lang="en-AU" dirty="0" smtClean="0">
                <a:solidFill>
                  <a:schemeClr val="tx1">
                    <a:lumMod val="65000"/>
                    <a:lumOff val="35000"/>
                  </a:schemeClr>
                </a:solidFill>
                <a:latin typeface="Century Gothic" pitchFamily="34" charset="0"/>
                <a:ea typeface="Calibri"/>
                <a:cs typeface="Times New Roman"/>
              </a:rPr>
              <a:t>Language practices</a:t>
            </a:r>
          </a:p>
          <a:p>
            <a:pPr marL="914400" lvl="1" indent="-457200" algn="l">
              <a:lnSpc>
                <a:spcPct val="200000"/>
              </a:lnSpc>
              <a:buClr>
                <a:srgbClr val="6F6F74"/>
              </a:buClr>
              <a:buSzPct val="85000"/>
              <a:buFont typeface="Arial" pitchFamily="34" charset="0"/>
              <a:buChar char="•"/>
            </a:pPr>
            <a:r>
              <a:rPr lang="en-AU" dirty="0" smtClean="0">
                <a:solidFill>
                  <a:schemeClr val="tx1">
                    <a:lumMod val="65000"/>
                    <a:lumOff val="35000"/>
                  </a:schemeClr>
                </a:solidFill>
                <a:latin typeface="Century Gothic" pitchFamily="34" charset="0"/>
                <a:ea typeface="Calibri"/>
                <a:cs typeface="Times New Roman"/>
              </a:rPr>
              <a:t>Positioning </a:t>
            </a:r>
            <a:r>
              <a:rPr lang="en-AU" dirty="0">
                <a:solidFill>
                  <a:schemeClr val="tx1">
                    <a:lumMod val="65000"/>
                    <a:lumOff val="35000"/>
                  </a:schemeClr>
                </a:solidFill>
                <a:latin typeface="Century Gothic" pitchFamily="34" charset="0"/>
                <a:ea typeface="Calibri"/>
                <a:cs typeface="Times New Roman"/>
              </a:rPr>
              <a:t>in public</a:t>
            </a:r>
          </a:p>
          <a:p>
            <a:pPr lvl="1" indent="-457200" algn="l">
              <a:lnSpc>
                <a:spcPct val="200000"/>
              </a:lnSpc>
              <a:buClr>
                <a:srgbClr val="6F6F74"/>
              </a:buClr>
              <a:buSzPct val="85000"/>
              <a:buFont typeface="Arial" pitchFamily="34" charset="0"/>
              <a:buChar char="•"/>
            </a:pPr>
            <a:r>
              <a:rPr lang="en-AU" dirty="0" smtClean="0">
                <a:solidFill>
                  <a:schemeClr val="tx1">
                    <a:lumMod val="65000"/>
                    <a:lumOff val="35000"/>
                  </a:schemeClr>
                </a:solidFill>
                <a:latin typeface="Century Gothic" pitchFamily="34" charset="0"/>
                <a:ea typeface="Calibri"/>
                <a:cs typeface="Times New Roman"/>
              </a:rPr>
              <a:t>Discussion</a:t>
            </a:r>
            <a:endParaRPr lang="en-AU" dirty="0">
              <a:solidFill>
                <a:schemeClr val="tx1">
                  <a:lumMod val="65000"/>
                  <a:lumOff val="35000"/>
                </a:schemeClr>
              </a:solidFill>
              <a:latin typeface="Century Gothic" pitchFamily="34" charset="0"/>
              <a:ea typeface="Calibri"/>
              <a:cs typeface="Times New Roman"/>
            </a:endParaRPr>
          </a:p>
          <a:p>
            <a:endParaRPr lang="en-US" sz="4000" b="1" dirty="0" smtClean="0">
              <a:solidFill>
                <a:srgbClr val="A50021"/>
              </a:solidFill>
              <a:latin typeface="Garamond" pitchFamily="18" charset="0"/>
            </a:endParaRPr>
          </a:p>
          <a:p>
            <a:endParaRPr lang="en-AU" sz="4000" dirty="0" smtClean="0">
              <a:solidFill>
                <a:schemeClr val="accent4">
                  <a:lumMod val="50000"/>
                  <a:lumOff val="50000"/>
                </a:schemeClr>
              </a:solidFill>
              <a:latin typeface="Garamond" pitchFamily="18" charset="0"/>
            </a:endParaRPr>
          </a:p>
          <a:p>
            <a:endParaRPr lang="en-US" sz="4000" b="1" dirty="0" smtClean="0">
              <a:latin typeface="Garamond" pitchFamily="18"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2</a:t>
            </a:fld>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smtClean="0">
                <a:solidFill>
                  <a:srgbClr val="A50021"/>
                </a:solidFill>
                <a:latin typeface="Garamond" pitchFamily="18" charset="0"/>
              </a:rPr>
              <a:t>Data</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3568" y="1268760"/>
            <a:ext cx="7775575" cy="4536605"/>
          </a:xfrm>
        </p:spPr>
        <p:txBody>
          <a:bodyPr/>
          <a:lstStyle/>
          <a:p>
            <a:pPr lvl="0" algn="l">
              <a:lnSpc>
                <a:spcPct val="150000"/>
              </a:lnSpc>
            </a:pPr>
            <a:r>
              <a:rPr lang="en-US" sz="2800" b="1" dirty="0">
                <a:solidFill>
                  <a:srgbClr val="000000">
                    <a:lumMod val="65000"/>
                    <a:lumOff val="35000"/>
                  </a:srgbClr>
                </a:solidFill>
                <a:latin typeface="Century Gothic" pitchFamily="34" charset="0"/>
                <a:ea typeface="Calibri"/>
                <a:cs typeface="Times New Roman"/>
              </a:rPr>
              <a:t>Ethnographic approach</a:t>
            </a:r>
          </a:p>
          <a:p>
            <a:pPr marL="457200" lvl="0" indent="-457200" algn="l">
              <a:lnSpc>
                <a:spcPct val="150000"/>
              </a:lnSpc>
              <a:buFont typeface="Arial" pitchFamily="34" charset="0"/>
              <a:buChar char="•"/>
            </a:pPr>
            <a:r>
              <a:rPr lang="en-US" sz="2800" dirty="0">
                <a:solidFill>
                  <a:srgbClr val="000000">
                    <a:lumMod val="65000"/>
                    <a:lumOff val="35000"/>
                  </a:srgbClr>
                </a:solidFill>
                <a:latin typeface="Century Gothic" pitchFamily="34" charset="0"/>
                <a:ea typeface="Calibri"/>
                <a:cs typeface="Times New Roman"/>
              </a:rPr>
              <a:t>Multiple </a:t>
            </a:r>
            <a:r>
              <a:rPr lang="en-US" sz="2800" dirty="0" smtClean="0">
                <a:solidFill>
                  <a:srgbClr val="000000">
                    <a:lumMod val="65000"/>
                    <a:lumOff val="35000"/>
                  </a:srgbClr>
                </a:solidFill>
                <a:latin typeface="Century Gothic" pitchFamily="34" charset="0"/>
                <a:ea typeface="Calibri"/>
                <a:cs typeface="Times New Roman"/>
              </a:rPr>
              <a:t>sources:</a:t>
            </a:r>
            <a:endParaRPr lang="en-US" sz="2800" dirty="0">
              <a:solidFill>
                <a:srgbClr val="000000">
                  <a:lumMod val="65000"/>
                  <a:lumOff val="35000"/>
                </a:srgbClr>
              </a:solidFill>
              <a:latin typeface="Century Gothic" pitchFamily="34" charset="0"/>
              <a:ea typeface="Calibri"/>
              <a:cs typeface="Times New Roman"/>
            </a:endParaRPr>
          </a:p>
          <a:p>
            <a:pPr lvl="2" indent="-457200" algn="l">
              <a:lnSpc>
                <a:spcPct val="150000"/>
              </a:lnSpc>
              <a:buFont typeface="Arial" pitchFamily="34" charset="0"/>
              <a:buChar char="•"/>
            </a:pPr>
            <a:r>
              <a:rPr lang="en-US" sz="2800" dirty="0" smtClean="0">
                <a:solidFill>
                  <a:srgbClr val="000000">
                    <a:lumMod val="65000"/>
                    <a:lumOff val="35000"/>
                  </a:srgbClr>
                </a:solidFill>
                <a:latin typeface="Century Gothic" pitchFamily="34" charset="0"/>
                <a:ea typeface="Calibri"/>
                <a:cs typeface="Times New Roman"/>
              </a:rPr>
              <a:t>18 Interviews </a:t>
            </a:r>
            <a:r>
              <a:rPr lang="en-US" sz="2800" dirty="0">
                <a:solidFill>
                  <a:srgbClr val="000000">
                    <a:lumMod val="65000"/>
                    <a:lumOff val="35000"/>
                  </a:srgbClr>
                </a:solidFill>
                <a:latin typeface="Century Gothic" pitchFamily="34" charset="0"/>
                <a:ea typeface="Calibri"/>
                <a:cs typeface="Times New Roman"/>
              </a:rPr>
              <a:t>with educators and directors</a:t>
            </a:r>
          </a:p>
          <a:p>
            <a:pPr lvl="2" indent="-457200" algn="l">
              <a:lnSpc>
                <a:spcPct val="150000"/>
              </a:lnSpc>
              <a:buFont typeface="Arial" pitchFamily="34" charset="0"/>
              <a:buChar char="•"/>
            </a:pPr>
            <a:r>
              <a:rPr lang="en-US" sz="2800" dirty="0">
                <a:solidFill>
                  <a:srgbClr val="000000">
                    <a:lumMod val="65000"/>
                    <a:lumOff val="35000"/>
                  </a:srgbClr>
                </a:solidFill>
                <a:latin typeface="Century Gothic" pitchFamily="34" charset="0"/>
                <a:ea typeface="Calibri"/>
                <a:cs typeface="Times New Roman"/>
              </a:rPr>
              <a:t>On-site observation</a:t>
            </a:r>
          </a:p>
          <a:p>
            <a:pPr lvl="2" indent="-457200" algn="l">
              <a:lnSpc>
                <a:spcPct val="150000"/>
              </a:lnSpc>
              <a:buFont typeface="Arial" pitchFamily="34" charset="0"/>
              <a:buChar char="•"/>
            </a:pPr>
            <a:r>
              <a:rPr lang="en-US" sz="2800" dirty="0">
                <a:solidFill>
                  <a:srgbClr val="000000">
                    <a:lumMod val="65000"/>
                    <a:lumOff val="35000"/>
                  </a:srgbClr>
                </a:solidFill>
                <a:latin typeface="Century Gothic" pitchFamily="34" charset="0"/>
                <a:ea typeface="Calibri"/>
                <a:cs typeface="Times New Roman"/>
              </a:rPr>
              <a:t>Document collection</a:t>
            </a:r>
          </a:p>
          <a:p>
            <a:endParaRPr lang="en-US" sz="4000" b="1" dirty="0" smtClean="0">
              <a:solidFill>
                <a:srgbClr val="A50021"/>
              </a:solidFill>
              <a:latin typeface="Garamond" pitchFamily="18" charset="0"/>
            </a:endParaRPr>
          </a:p>
          <a:p>
            <a:endParaRPr lang="en-AU" sz="4000" dirty="0" smtClean="0">
              <a:solidFill>
                <a:schemeClr val="accent4">
                  <a:lumMod val="50000"/>
                  <a:lumOff val="50000"/>
                </a:schemeClr>
              </a:solidFill>
              <a:latin typeface="Garamond" pitchFamily="18" charset="0"/>
            </a:endParaRPr>
          </a:p>
          <a:p>
            <a:endParaRPr lang="en-US" sz="4000" b="1" dirty="0" smtClean="0">
              <a:latin typeface="Garamond" pitchFamily="18"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3</a:t>
            </a:fld>
            <a:endParaRPr lang="en-AU"/>
          </a:p>
        </p:txBody>
      </p:sp>
    </p:spTree>
    <p:extLst>
      <p:ext uri="{BB962C8B-B14F-4D97-AF65-F5344CB8AC3E}">
        <p14:creationId xmlns:p14="http://schemas.microsoft.com/office/powerpoint/2010/main" val="4026722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a:solidFill>
                  <a:srgbClr val="A50021"/>
                </a:solidFill>
                <a:latin typeface="Garamond" pitchFamily="18" charset="0"/>
              </a:rPr>
              <a:t>Background: </a:t>
            </a:r>
            <a:r>
              <a:rPr lang="en-AU" sz="3600" b="1" dirty="0" smtClean="0">
                <a:solidFill>
                  <a:srgbClr val="A50021"/>
                </a:solidFill>
                <a:latin typeface="Garamond" pitchFamily="18" charset="0"/>
              </a:rPr>
              <a:t>bilingual childcare centre</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3568" y="1268760"/>
            <a:ext cx="8064896" cy="4752528"/>
          </a:xfrm>
        </p:spPr>
        <p:txBody>
          <a:bodyPr/>
          <a:lstStyle/>
          <a:p>
            <a:pPr lvl="0" algn="just">
              <a:lnSpc>
                <a:spcPct val="150000"/>
              </a:lnSpc>
            </a:pPr>
            <a:r>
              <a:rPr lang="en-US" sz="3100" b="1" dirty="0" smtClean="0">
                <a:solidFill>
                  <a:srgbClr val="000000">
                    <a:lumMod val="65000"/>
                    <a:lumOff val="35000"/>
                  </a:srgbClr>
                </a:solidFill>
                <a:latin typeface="Century Gothic" pitchFamily="34" charset="0"/>
                <a:ea typeface="Calibri"/>
                <a:cs typeface="Times New Roman"/>
              </a:rPr>
              <a:t>Fritzkidz</a:t>
            </a:r>
          </a:p>
          <a:p>
            <a:pPr lvl="2" indent="-457200" algn="l">
              <a:lnSpc>
                <a:spcPct val="150000"/>
              </a:lnSpc>
              <a:buClr>
                <a:srgbClr val="6F6F74"/>
              </a:buClr>
              <a:buSzPct val="85000"/>
              <a:buFont typeface="Arial" pitchFamily="34" charset="0"/>
              <a:buChar char="•"/>
            </a:pPr>
            <a:r>
              <a:rPr lang="en-GB" sz="2600" dirty="0">
                <a:solidFill>
                  <a:srgbClr val="000000">
                    <a:lumMod val="65000"/>
                    <a:lumOff val="35000"/>
                  </a:srgbClr>
                </a:solidFill>
                <a:latin typeface="Century Gothic" pitchFamily="34" charset="0"/>
                <a:ea typeface="Calibri"/>
                <a:cs typeface="Times New Roman"/>
              </a:rPr>
              <a:t>B</a:t>
            </a:r>
            <a:r>
              <a:rPr lang="en-GB" sz="2600" dirty="0" smtClean="0">
                <a:solidFill>
                  <a:srgbClr val="000000">
                    <a:lumMod val="65000"/>
                    <a:lumOff val="35000"/>
                  </a:srgbClr>
                </a:solidFill>
                <a:latin typeface="Century Gothic" pitchFamily="34" charset="0"/>
                <a:ea typeface="Calibri"/>
                <a:cs typeface="Times New Roman"/>
              </a:rPr>
              <a:t>ilingual </a:t>
            </a:r>
            <a:r>
              <a:rPr lang="en-GB" sz="2600" dirty="0">
                <a:solidFill>
                  <a:srgbClr val="000000">
                    <a:lumMod val="65000"/>
                    <a:lumOff val="35000"/>
                  </a:srgbClr>
                </a:solidFill>
                <a:latin typeface="Century Gothic" pitchFamily="34" charset="0"/>
                <a:ea typeface="Calibri"/>
                <a:cs typeface="Times New Roman"/>
              </a:rPr>
              <a:t>German-English childcare centre</a:t>
            </a:r>
          </a:p>
          <a:p>
            <a:pPr lvl="2" indent="-457200" algn="l">
              <a:lnSpc>
                <a:spcPct val="150000"/>
              </a:lnSpc>
              <a:buClr>
                <a:srgbClr val="6F6F74"/>
              </a:buClr>
              <a:buSzPct val="85000"/>
              <a:buFont typeface="Arial" pitchFamily="34" charset="0"/>
              <a:buChar char="•"/>
            </a:pPr>
            <a:r>
              <a:rPr lang="en-GB" sz="2600" dirty="0" smtClean="0">
                <a:solidFill>
                  <a:srgbClr val="000000">
                    <a:lumMod val="65000"/>
                    <a:lumOff val="35000"/>
                  </a:srgbClr>
                </a:solidFill>
                <a:latin typeface="Century Gothic" pitchFamily="34" charset="0"/>
                <a:ea typeface="Calibri"/>
                <a:cs typeface="Times New Roman"/>
              </a:rPr>
              <a:t>Non-for-profit </a:t>
            </a:r>
            <a:r>
              <a:rPr lang="en-GB" sz="2600" dirty="0">
                <a:solidFill>
                  <a:srgbClr val="000000">
                    <a:lumMod val="65000"/>
                    <a:lumOff val="35000"/>
                  </a:srgbClr>
                </a:solidFill>
                <a:latin typeface="Century Gothic" pitchFamily="34" charset="0"/>
                <a:ea typeface="Calibri"/>
                <a:cs typeface="Times New Roman"/>
              </a:rPr>
              <a:t>organisation</a:t>
            </a:r>
          </a:p>
          <a:p>
            <a:pPr lvl="2" indent="-457200" algn="l">
              <a:lnSpc>
                <a:spcPct val="150000"/>
              </a:lnSpc>
              <a:buClr>
                <a:srgbClr val="6F6F74"/>
              </a:buClr>
              <a:buSzPct val="85000"/>
              <a:buFont typeface="Arial" pitchFamily="34" charset="0"/>
              <a:buChar char="•"/>
            </a:pPr>
            <a:r>
              <a:rPr lang="en-GB" sz="2600" dirty="0" smtClean="0">
                <a:solidFill>
                  <a:srgbClr val="000000">
                    <a:lumMod val="65000"/>
                    <a:lumOff val="35000"/>
                  </a:srgbClr>
                </a:solidFill>
                <a:latin typeface="Century Gothic" pitchFamily="34" charset="0"/>
                <a:ea typeface="Calibri"/>
                <a:cs typeface="Times New Roman"/>
              </a:rPr>
              <a:t>Two </a:t>
            </a:r>
            <a:r>
              <a:rPr lang="en-GB" sz="2600" dirty="0">
                <a:solidFill>
                  <a:srgbClr val="000000">
                    <a:lumMod val="65000"/>
                    <a:lumOff val="35000"/>
                  </a:srgbClr>
                </a:solidFill>
                <a:latin typeface="Century Gothic" pitchFamily="34" charset="0"/>
                <a:ea typeface="Calibri"/>
                <a:cs typeface="Times New Roman"/>
              </a:rPr>
              <a:t>centres in urban areas in Sydney</a:t>
            </a:r>
          </a:p>
          <a:p>
            <a:pPr lvl="2" indent="-457200" algn="l">
              <a:lnSpc>
                <a:spcPct val="150000"/>
              </a:lnSpc>
              <a:buClr>
                <a:srgbClr val="6F6F74"/>
              </a:buClr>
              <a:buSzPct val="85000"/>
              <a:buFont typeface="Arial" pitchFamily="34" charset="0"/>
              <a:buChar char="•"/>
            </a:pPr>
            <a:r>
              <a:rPr lang="en-GB" sz="2600" dirty="0">
                <a:solidFill>
                  <a:srgbClr val="000000">
                    <a:lumMod val="65000"/>
                    <a:lumOff val="35000"/>
                  </a:srgbClr>
                </a:solidFill>
                <a:latin typeface="Century Gothic" pitchFamily="34" charset="0"/>
                <a:ea typeface="Calibri"/>
                <a:cs typeface="Times New Roman"/>
              </a:rPr>
              <a:t>75/25 partial immersion concept (one-person-one-language</a:t>
            </a:r>
            <a:r>
              <a:rPr lang="en-GB" sz="2600" dirty="0" smtClean="0">
                <a:solidFill>
                  <a:srgbClr val="000000">
                    <a:lumMod val="65000"/>
                    <a:lumOff val="35000"/>
                  </a:srgbClr>
                </a:solidFill>
                <a:latin typeface="Century Gothic" pitchFamily="34" charset="0"/>
                <a:ea typeface="Calibri"/>
                <a:cs typeface="Times New Roman"/>
              </a:rPr>
              <a:t>)</a:t>
            </a:r>
            <a:endParaRPr lang="en-GB" sz="2600" dirty="0">
              <a:solidFill>
                <a:srgbClr val="000000">
                  <a:lumMod val="65000"/>
                  <a:lumOff val="35000"/>
                </a:srgbClr>
              </a:solidFill>
              <a:latin typeface="Century Gothic" pitchFamily="34" charset="0"/>
              <a:ea typeface="Calibri"/>
              <a:cs typeface="Times New Roman"/>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4</a:t>
            </a:fld>
            <a:endParaRPr lang="en-AU"/>
          </a:p>
        </p:txBody>
      </p:sp>
    </p:spTree>
    <p:extLst>
      <p:ext uri="{BB962C8B-B14F-4D97-AF65-F5344CB8AC3E}">
        <p14:creationId xmlns:p14="http://schemas.microsoft.com/office/powerpoint/2010/main" val="777914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smtClean="0">
                <a:solidFill>
                  <a:srgbClr val="A50021"/>
                </a:solidFill>
                <a:latin typeface="Garamond" pitchFamily="18" charset="0"/>
              </a:rPr>
              <a:t>Language practices</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3568" y="1268760"/>
            <a:ext cx="7775575" cy="4752528"/>
          </a:xfrm>
        </p:spPr>
        <p:txBody>
          <a:bodyPr/>
          <a:lstStyle/>
          <a:p>
            <a:pPr marL="0" lvl="2">
              <a:lnSpc>
                <a:spcPct val="150000"/>
              </a:lnSpc>
            </a:pPr>
            <a:r>
              <a:rPr lang="en-AU" sz="4400" b="1" dirty="0" smtClean="0">
                <a:solidFill>
                  <a:srgbClr val="000000">
                    <a:lumMod val="65000"/>
                    <a:lumOff val="35000"/>
                  </a:srgbClr>
                </a:solidFill>
                <a:latin typeface="Century Gothic" pitchFamily="34" charset="0"/>
                <a:ea typeface="Calibri"/>
                <a:cs typeface="Times New Roman"/>
              </a:rPr>
              <a:t>Dominant </a:t>
            </a:r>
            <a:r>
              <a:rPr lang="en-AU" sz="4400" b="1" dirty="0">
                <a:solidFill>
                  <a:srgbClr val="000000">
                    <a:lumMod val="65000"/>
                    <a:lumOff val="35000"/>
                  </a:srgbClr>
                </a:solidFill>
                <a:latin typeface="Century Gothic" pitchFamily="34" charset="0"/>
                <a:ea typeface="Calibri"/>
                <a:cs typeface="Times New Roman"/>
              </a:rPr>
              <a:t>language: English</a:t>
            </a:r>
            <a:endParaRPr lang="en-US" sz="4400" b="1" dirty="0">
              <a:solidFill>
                <a:srgbClr val="000000">
                  <a:lumMod val="65000"/>
                  <a:lumOff val="35000"/>
                </a:srgbClr>
              </a:solidFill>
              <a:latin typeface="Century Gothic" pitchFamily="34" charset="0"/>
              <a:ea typeface="Calibri"/>
              <a:cs typeface="Times New Roman"/>
            </a:endParaRPr>
          </a:p>
          <a:p>
            <a:pPr marL="457200" lvl="0" indent="-457200" algn="l">
              <a:lnSpc>
                <a:spcPct val="150000"/>
              </a:lnSpc>
              <a:buFont typeface="Arial" pitchFamily="34" charset="0"/>
              <a:buChar char="•"/>
            </a:pPr>
            <a:r>
              <a:rPr lang="en-US" sz="2400" dirty="0">
                <a:solidFill>
                  <a:srgbClr val="000000">
                    <a:lumMod val="65000"/>
                    <a:lumOff val="35000"/>
                  </a:srgbClr>
                </a:solidFill>
                <a:latin typeface="Century Gothic" pitchFamily="34" charset="0"/>
                <a:ea typeface="Calibri"/>
                <a:cs typeface="Times New Roman"/>
              </a:rPr>
              <a:t>Social language</a:t>
            </a:r>
          </a:p>
          <a:p>
            <a:pPr marL="457200" lvl="0" indent="-457200" algn="l">
              <a:lnSpc>
                <a:spcPct val="150000"/>
              </a:lnSpc>
              <a:buFont typeface="Arial" pitchFamily="34" charset="0"/>
              <a:buChar char="•"/>
            </a:pPr>
            <a:r>
              <a:rPr lang="en-US" sz="2400" dirty="0">
                <a:solidFill>
                  <a:srgbClr val="000000">
                    <a:lumMod val="65000"/>
                    <a:lumOff val="35000"/>
                  </a:srgbClr>
                </a:solidFill>
                <a:latin typeface="Century Gothic" pitchFamily="34" charset="0"/>
                <a:ea typeface="Calibri"/>
                <a:cs typeface="Times New Roman"/>
              </a:rPr>
              <a:t>Language of outgoing information </a:t>
            </a:r>
          </a:p>
          <a:p>
            <a:pPr marL="457200" lvl="0" indent="-457200" algn="l">
              <a:lnSpc>
                <a:spcPct val="150000"/>
              </a:lnSpc>
              <a:buFont typeface="Arial" pitchFamily="34" charset="0"/>
              <a:buChar char="•"/>
            </a:pPr>
            <a:r>
              <a:rPr lang="en-US" sz="2400" dirty="0">
                <a:solidFill>
                  <a:srgbClr val="000000">
                    <a:lumMod val="65000"/>
                    <a:lumOff val="35000"/>
                  </a:srgbClr>
                </a:solidFill>
                <a:latin typeface="Century Gothic" pitchFamily="34" charset="0"/>
                <a:ea typeface="Calibri"/>
                <a:cs typeface="Times New Roman"/>
              </a:rPr>
              <a:t>Language of instructions</a:t>
            </a:r>
          </a:p>
          <a:p>
            <a:pPr marL="457200" lvl="0" indent="-457200" algn="l">
              <a:lnSpc>
                <a:spcPct val="150000"/>
              </a:lnSpc>
              <a:buFont typeface="Arial" pitchFamily="34" charset="0"/>
              <a:buChar char="•"/>
            </a:pPr>
            <a:r>
              <a:rPr lang="en-US" sz="2400" dirty="0">
                <a:solidFill>
                  <a:srgbClr val="000000">
                    <a:lumMod val="65000"/>
                    <a:lumOff val="35000"/>
                  </a:srgbClr>
                </a:solidFill>
                <a:latin typeface="Century Gothic" pitchFamily="34" charset="0"/>
                <a:ea typeface="Calibri"/>
                <a:cs typeface="Times New Roman"/>
              </a:rPr>
              <a:t>Language of intentional teaching periods</a:t>
            </a:r>
          </a:p>
          <a:p>
            <a:pPr marL="457200" indent="-457200" algn="l">
              <a:lnSpc>
                <a:spcPct val="150000"/>
              </a:lnSpc>
              <a:buFont typeface="Arial" pitchFamily="34" charset="0"/>
              <a:buChar char="•"/>
            </a:pPr>
            <a:r>
              <a:rPr lang="en-US" sz="2400" dirty="0" smtClean="0">
                <a:solidFill>
                  <a:srgbClr val="000000">
                    <a:lumMod val="65000"/>
                    <a:lumOff val="35000"/>
                  </a:srgbClr>
                </a:solidFill>
                <a:latin typeface="Century Gothic" pitchFamily="34" charset="0"/>
                <a:ea typeface="Calibri"/>
                <a:cs typeface="Times New Roman"/>
              </a:rPr>
              <a:t>German </a:t>
            </a:r>
            <a:r>
              <a:rPr lang="en-US" sz="2400" dirty="0">
                <a:solidFill>
                  <a:srgbClr val="000000">
                    <a:lumMod val="65000"/>
                    <a:lumOff val="35000"/>
                  </a:srgbClr>
                </a:solidFill>
                <a:latin typeface="Century Gothic" pitchFamily="34" charset="0"/>
                <a:ea typeface="Calibri"/>
                <a:cs typeface="Times New Roman"/>
              </a:rPr>
              <a:t>speakers switch, translate or convey their entire utterance in </a:t>
            </a:r>
            <a:r>
              <a:rPr lang="en-US" sz="2400" dirty="0" smtClean="0">
                <a:solidFill>
                  <a:srgbClr val="000000">
                    <a:lumMod val="65000"/>
                    <a:lumOff val="35000"/>
                  </a:srgbClr>
                </a:solidFill>
                <a:latin typeface="Century Gothic" pitchFamily="34" charset="0"/>
                <a:ea typeface="Calibri"/>
                <a:cs typeface="Times New Roman"/>
              </a:rPr>
              <a:t>English</a:t>
            </a:r>
            <a:endParaRPr lang="en-US" sz="2400" b="1" dirty="0">
              <a:latin typeface="Garamond" pitchFamily="18"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5</a:t>
            </a:fld>
            <a:endParaRPr lang="en-AU"/>
          </a:p>
        </p:txBody>
      </p:sp>
    </p:spTree>
    <p:extLst>
      <p:ext uri="{BB962C8B-B14F-4D97-AF65-F5344CB8AC3E}">
        <p14:creationId xmlns:p14="http://schemas.microsoft.com/office/powerpoint/2010/main" val="245086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smtClean="0">
                <a:solidFill>
                  <a:srgbClr val="A50021"/>
                </a:solidFill>
                <a:latin typeface="Garamond" pitchFamily="18" charset="0"/>
              </a:rPr>
              <a:t>Language practices</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4213" y="1268413"/>
            <a:ext cx="7992243" cy="4752975"/>
          </a:xfrm>
        </p:spPr>
        <p:txBody>
          <a:bodyPr/>
          <a:lstStyle/>
          <a:p>
            <a:pPr marL="457200" indent="-457200" algn="l">
              <a:lnSpc>
                <a:spcPct val="150000"/>
              </a:lnSpc>
              <a:buFont typeface="Arial" pitchFamily="34" charset="0"/>
              <a:buChar char="•"/>
            </a:pPr>
            <a:r>
              <a:rPr lang="en-AU" sz="2400" kern="1200" dirty="0">
                <a:solidFill>
                  <a:schemeClr val="tx1">
                    <a:lumMod val="65000"/>
                    <a:lumOff val="35000"/>
                  </a:schemeClr>
                </a:solidFill>
                <a:latin typeface="Century Gothic" pitchFamily="34" charset="0"/>
              </a:rPr>
              <a:t>Financial constraints</a:t>
            </a:r>
          </a:p>
          <a:p>
            <a:pPr marL="457200" indent="-457200" algn="l">
              <a:lnSpc>
                <a:spcPct val="150000"/>
              </a:lnSpc>
              <a:buFont typeface="Arial" pitchFamily="34" charset="0"/>
              <a:buChar char="•"/>
            </a:pPr>
            <a:r>
              <a:rPr lang="en-AU" sz="2400" kern="1200" dirty="0" smtClean="0">
                <a:solidFill>
                  <a:schemeClr val="tx1">
                    <a:lumMod val="65000"/>
                    <a:lumOff val="35000"/>
                  </a:schemeClr>
                </a:solidFill>
                <a:latin typeface="Century Gothic" pitchFamily="34" charset="0"/>
              </a:rPr>
              <a:t>Structural constraints</a:t>
            </a:r>
          </a:p>
          <a:p>
            <a:pPr marL="457200" indent="-457200" algn="l">
              <a:lnSpc>
                <a:spcPct val="150000"/>
              </a:lnSpc>
              <a:buFont typeface="Arial" pitchFamily="34" charset="0"/>
              <a:buChar char="•"/>
            </a:pPr>
            <a:r>
              <a:rPr lang="en-AU" sz="2400" kern="1200" dirty="0" smtClean="0">
                <a:solidFill>
                  <a:schemeClr val="tx1">
                    <a:lumMod val="65000"/>
                    <a:lumOff val="35000"/>
                  </a:schemeClr>
                </a:solidFill>
                <a:latin typeface="Century Gothic" pitchFamily="34" charset="0"/>
              </a:rPr>
              <a:t>Conflict of interest: language vs. other educational goals</a:t>
            </a:r>
          </a:p>
          <a:p>
            <a:pPr marL="457200" indent="-457200" algn="l">
              <a:lnSpc>
                <a:spcPct val="150000"/>
              </a:lnSpc>
              <a:buFont typeface="Arial" pitchFamily="34" charset="0"/>
              <a:buChar char="•"/>
            </a:pPr>
            <a:r>
              <a:rPr lang="en-AU" sz="2400" kern="1200" dirty="0">
                <a:solidFill>
                  <a:schemeClr val="tx1">
                    <a:lumMod val="65000"/>
                    <a:lumOff val="35000"/>
                  </a:schemeClr>
                </a:solidFill>
                <a:latin typeface="Century Gothic" pitchFamily="34" charset="0"/>
              </a:rPr>
              <a:t>Lack of parental </a:t>
            </a:r>
            <a:r>
              <a:rPr lang="en-AU" sz="2400" kern="1200" dirty="0" smtClean="0">
                <a:solidFill>
                  <a:schemeClr val="tx1">
                    <a:lumMod val="65000"/>
                    <a:lumOff val="35000"/>
                  </a:schemeClr>
                </a:solidFill>
                <a:latin typeface="Century Gothic" pitchFamily="34" charset="0"/>
              </a:rPr>
              <a:t>interest</a:t>
            </a:r>
          </a:p>
          <a:p>
            <a:pPr marL="342900" indent="-342900" algn="l">
              <a:lnSpc>
                <a:spcPct val="150000"/>
              </a:lnSpc>
              <a:buFont typeface="Wingdings"/>
              <a:buChar char="ð"/>
            </a:pPr>
            <a:r>
              <a:rPr lang="en-AU" sz="2400" kern="1200" dirty="0" smtClean="0">
                <a:solidFill>
                  <a:schemeClr val="tx1">
                    <a:lumMod val="65000"/>
                    <a:lumOff val="35000"/>
                  </a:schemeClr>
                </a:solidFill>
                <a:latin typeface="Century Gothic" pitchFamily="34" charset="0"/>
              </a:rPr>
              <a:t>contributing to a shift to English in language practices</a:t>
            </a: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6</a:t>
            </a:fld>
            <a:endParaRPr lang="en-AU"/>
          </a:p>
        </p:txBody>
      </p:sp>
    </p:spTree>
    <p:extLst>
      <p:ext uri="{BB962C8B-B14F-4D97-AF65-F5344CB8AC3E}">
        <p14:creationId xmlns:p14="http://schemas.microsoft.com/office/powerpoint/2010/main" val="3870437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smtClean="0">
                <a:solidFill>
                  <a:srgbClr val="A50021"/>
                </a:solidFill>
                <a:latin typeface="Garamond" pitchFamily="18" charset="0"/>
              </a:rPr>
              <a:t>Language practices</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4213" y="1268413"/>
            <a:ext cx="7992243" cy="4752975"/>
          </a:xfrm>
        </p:spPr>
        <p:txBody>
          <a:bodyPr/>
          <a:lstStyle/>
          <a:p>
            <a:pPr algn="l">
              <a:lnSpc>
                <a:spcPct val="150000"/>
              </a:lnSpc>
            </a:pPr>
            <a:endParaRPr lang="en-AU" sz="2400" kern="1200" dirty="0" smtClean="0">
              <a:solidFill>
                <a:schemeClr val="tx1">
                  <a:lumMod val="65000"/>
                  <a:lumOff val="35000"/>
                </a:schemeClr>
              </a:solidFill>
              <a:latin typeface="Century Gothic" pitchFamily="34" charset="0"/>
            </a:endParaRPr>
          </a:p>
          <a:p>
            <a:pPr marL="342900" indent="-342900" algn="l">
              <a:lnSpc>
                <a:spcPct val="150000"/>
              </a:lnSpc>
              <a:buFont typeface="Wingdings"/>
              <a:buChar char="ð"/>
            </a:pPr>
            <a:r>
              <a:rPr lang="en-GB" sz="2400" kern="1200" dirty="0" smtClean="0">
                <a:solidFill>
                  <a:schemeClr val="tx1">
                    <a:lumMod val="65000"/>
                    <a:lumOff val="35000"/>
                  </a:schemeClr>
                </a:solidFill>
                <a:latin typeface="Century Gothic" pitchFamily="34" charset="0"/>
              </a:rPr>
              <a:t>Parents re-create pedagogical inequity, hierarchization of languages and existing </a:t>
            </a:r>
            <a:r>
              <a:rPr lang="en-GB" sz="2400" kern="1200" dirty="0">
                <a:solidFill>
                  <a:schemeClr val="tx1">
                    <a:lumMod val="65000"/>
                    <a:lumOff val="35000"/>
                  </a:schemeClr>
                </a:solidFill>
                <a:latin typeface="Century Gothic" pitchFamily="34" charset="0"/>
              </a:rPr>
              <a:t>power </a:t>
            </a:r>
            <a:r>
              <a:rPr lang="en-GB" sz="2400" kern="1200" dirty="0" smtClean="0">
                <a:solidFill>
                  <a:schemeClr val="tx1">
                    <a:lumMod val="65000"/>
                    <a:lumOff val="35000"/>
                  </a:schemeClr>
                </a:solidFill>
                <a:latin typeface="Century Gothic" pitchFamily="34" charset="0"/>
              </a:rPr>
              <a:t>relations in the centres</a:t>
            </a:r>
          </a:p>
          <a:p>
            <a:pPr algn="l">
              <a:lnSpc>
                <a:spcPct val="150000"/>
              </a:lnSpc>
            </a:pPr>
            <a:endParaRPr lang="en-GB" sz="2400" kern="1200" dirty="0" smtClean="0">
              <a:solidFill>
                <a:schemeClr val="tx1">
                  <a:lumMod val="65000"/>
                  <a:lumOff val="35000"/>
                </a:schemeClr>
              </a:solidFill>
              <a:latin typeface="Century Gothic" pitchFamily="34" charset="0"/>
            </a:endParaRPr>
          </a:p>
          <a:p>
            <a:pPr algn="l">
              <a:lnSpc>
                <a:spcPct val="150000"/>
              </a:lnSpc>
            </a:pPr>
            <a:endParaRPr lang="en-GB" sz="2400" kern="1200" dirty="0" smtClean="0">
              <a:solidFill>
                <a:schemeClr val="tx1">
                  <a:lumMod val="65000"/>
                  <a:lumOff val="35000"/>
                </a:schemeClr>
              </a:solidFill>
              <a:latin typeface="Century Gothic" pitchFamily="34" charset="0"/>
            </a:endParaRPr>
          </a:p>
          <a:p>
            <a:pPr algn="l">
              <a:lnSpc>
                <a:spcPct val="150000"/>
              </a:lnSpc>
            </a:pPr>
            <a:endParaRPr lang="en-GB" sz="2400" kern="1200" dirty="0" smtClean="0">
              <a:solidFill>
                <a:schemeClr val="tx1">
                  <a:lumMod val="65000"/>
                  <a:lumOff val="35000"/>
                </a:schemeClr>
              </a:solidFill>
              <a:latin typeface="Century Gothic" pitchFamily="34"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7</a:t>
            </a:fld>
            <a:endParaRPr lang="en-AU"/>
          </a:p>
        </p:txBody>
      </p:sp>
    </p:spTree>
    <p:extLst>
      <p:ext uri="{BB962C8B-B14F-4D97-AF65-F5344CB8AC3E}">
        <p14:creationId xmlns:p14="http://schemas.microsoft.com/office/powerpoint/2010/main" val="750903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smtClean="0">
                <a:solidFill>
                  <a:srgbClr val="A50021"/>
                </a:solidFill>
                <a:latin typeface="Garamond" pitchFamily="18" charset="0"/>
                <a:ea typeface="+mn-ea"/>
                <a:cs typeface="+mn-cs"/>
              </a:rPr>
              <a:t>Language practices</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3568" y="1124744"/>
            <a:ext cx="7775575" cy="4752975"/>
          </a:xfrm>
        </p:spPr>
        <p:txBody>
          <a:bodyPr/>
          <a:lstStyle/>
          <a:p>
            <a:pPr lvl="0" algn="just">
              <a:lnSpc>
                <a:spcPct val="150000"/>
              </a:lnSpc>
            </a:pPr>
            <a:r>
              <a:rPr lang="en-AU" sz="2400" kern="1200" dirty="0" smtClean="0">
                <a:solidFill>
                  <a:srgbClr val="000000">
                    <a:lumMod val="65000"/>
                    <a:lumOff val="35000"/>
                  </a:srgbClr>
                </a:solidFill>
                <a:latin typeface="Century Gothic" pitchFamily="34" charset="0"/>
              </a:rPr>
              <a:t>Lena:</a:t>
            </a:r>
            <a:endParaRPr lang="en-AU" sz="2400" kern="1200" dirty="0">
              <a:solidFill>
                <a:srgbClr val="000000">
                  <a:lumMod val="65000"/>
                  <a:lumOff val="35000"/>
                </a:srgbClr>
              </a:solidFill>
              <a:latin typeface="Century Gothic" pitchFamily="34" charset="0"/>
            </a:endParaRPr>
          </a:p>
          <a:p>
            <a:pPr algn="just">
              <a:lnSpc>
                <a:spcPct val="150000"/>
              </a:lnSpc>
            </a:pPr>
            <a:r>
              <a:rPr lang="en-AU" sz="2400" dirty="0" smtClean="0">
                <a:solidFill>
                  <a:schemeClr val="tx1">
                    <a:lumMod val="95000"/>
                    <a:lumOff val="5000"/>
                  </a:schemeClr>
                </a:solidFill>
                <a:latin typeface="Century Gothic" pitchFamily="34" charset="0"/>
              </a:rPr>
              <a:t>I </a:t>
            </a:r>
            <a:r>
              <a:rPr lang="en-AU" sz="2400" dirty="0">
                <a:solidFill>
                  <a:schemeClr val="tx1">
                    <a:lumMod val="95000"/>
                    <a:lumOff val="5000"/>
                  </a:schemeClr>
                </a:solidFill>
                <a:latin typeface="Century Gothic" pitchFamily="34" charset="0"/>
              </a:rPr>
              <a:t>try to speak German with the English ones, but that’s very difficult. And the kids whose parents are English, English-English, they don’t give much importance to German, I think. They’re just, </a:t>
            </a:r>
            <a:r>
              <a:rPr lang="en-AU" sz="2400" dirty="0" smtClean="0">
                <a:solidFill>
                  <a:schemeClr val="tx1">
                    <a:lumMod val="95000"/>
                    <a:lumOff val="5000"/>
                  </a:schemeClr>
                </a:solidFill>
                <a:latin typeface="Century Gothic" pitchFamily="34" charset="0"/>
              </a:rPr>
              <a:t>“It’s </a:t>
            </a:r>
            <a:r>
              <a:rPr lang="en-AU" sz="2400" dirty="0">
                <a:solidFill>
                  <a:schemeClr val="tx1">
                    <a:lumMod val="95000"/>
                    <a:lumOff val="5000"/>
                  </a:schemeClr>
                </a:solidFill>
                <a:latin typeface="Century Gothic" pitchFamily="34" charset="0"/>
              </a:rPr>
              <a:t>fine bilingual, okay”. They </a:t>
            </a:r>
            <a:r>
              <a:rPr lang="en-AU" sz="2400" dirty="0" smtClean="0">
                <a:solidFill>
                  <a:schemeClr val="tx1">
                    <a:lumMod val="95000"/>
                    <a:lumOff val="5000"/>
                  </a:schemeClr>
                </a:solidFill>
                <a:latin typeface="Century Gothic" pitchFamily="34" charset="0"/>
              </a:rPr>
              <a:t>don’t </a:t>
            </a:r>
            <a:r>
              <a:rPr lang="en-AU" sz="2400" dirty="0">
                <a:solidFill>
                  <a:schemeClr val="tx1">
                    <a:lumMod val="95000"/>
                    <a:lumOff val="5000"/>
                  </a:schemeClr>
                </a:solidFill>
                <a:latin typeface="Century Gothic" pitchFamily="34" charset="0"/>
              </a:rPr>
              <a:t>give much importance, I think.</a:t>
            </a:r>
          </a:p>
          <a:p>
            <a:pPr algn="just">
              <a:lnSpc>
                <a:spcPct val="150000"/>
              </a:lnSpc>
            </a:pPr>
            <a:endParaRPr lang="en-AU" sz="2400" kern="1200" dirty="0">
              <a:solidFill>
                <a:srgbClr val="000000">
                  <a:lumMod val="65000"/>
                  <a:lumOff val="35000"/>
                </a:srgbClr>
              </a:solidFill>
              <a:latin typeface="Century Gothic" pitchFamily="34"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8</a:t>
            </a:fld>
            <a:endParaRPr lang="en-AU"/>
          </a:p>
        </p:txBody>
      </p:sp>
    </p:spTree>
    <p:extLst>
      <p:ext uri="{BB962C8B-B14F-4D97-AF65-F5344CB8AC3E}">
        <p14:creationId xmlns:p14="http://schemas.microsoft.com/office/powerpoint/2010/main" val="4029552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8913"/>
            <a:ext cx="7772400" cy="936625"/>
          </a:xfrm>
        </p:spPr>
        <p:txBody>
          <a:bodyPr/>
          <a:lstStyle/>
          <a:p>
            <a:r>
              <a:rPr lang="en-AU" sz="3600" b="1" dirty="0" smtClean="0">
                <a:solidFill>
                  <a:srgbClr val="A50021"/>
                </a:solidFill>
                <a:latin typeface="Garamond" pitchFamily="18" charset="0"/>
                <a:ea typeface="+mn-ea"/>
                <a:cs typeface="+mn-cs"/>
              </a:rPr>
              <a:t>Language practices</a:t>
            </a:r>
            <a:endParaRPr lang="en-US" sz="3600" b="1" dirty="0">
              <a:solidFill>
                <a:srgbClr val="A50021"/>
              </a:solidFill>
              <a:latin typeface="Garamond" pitchFamily="18" charset="0"/>
              <a:ea typeface="+mn-ea"/>
              <a:cs typeface="+mn-cs"/>
            </a:endParaRPr>
          </a:p>
        </p:txBody>
      </p:sp>
      <p:sp>
        <p:nvSpPr>
          <p:cNvPr id="2051" name="Rectangle 3"/>
          <p:cNvSpPr>
            <a:spLocks noGrp="1" noChangeArrowheads="1"/>
          </p:cNvSpPr>
          <p:nvPr>
            <p:ph type="subTitle" idx="1"/>
          </p:nvPr>
        </p:nvSpPr>
        <p:spPr>
          <a:xfrm>
            <a:off x="683568" y="1124744"/>
            <a:ext cx="7775575" cy="4752975"/>
          </a:xfrm>
        </p:spPr>
        <p:txBody>
          <a:bodyPr/>
          <a:lstStyle/>
          <a:p>
            <a:pPr lvl="0" algn="just">
              <a:lnSpc>
                <a:spcPct val="150000"/>
              </a:lnSpc>
            </a:pPr>
            <a:r>
              <a:rPr lang="en-AU" sz="2400" kern="1200" dirty="0" smtClean="0">
                <a:solidFill>
                  <a:srgbClr val="000000">
                    <a:lumMod val="65000"/>
                    <a:lumOff val="35000"/>
                  </a:srgbClr>
                </a:solidFill>
                <a:latin typeface="Century Gothic" pitchFamily="34" charset="0"/>
              </a:rPr>
              <a:t>Marie:</a:t>
            </a:r>
            <a:endParaRPr lang="en-AU" sz="2400" kern="1200" dirty="0">
              <a:solidFill>
                <a:srgbClr val="000000">
                  <a:lumMod val="65000"/>
                  <a:lumOff val="35000"/>
                </a:srgbClr>
              </a:solidFill>
              <a:latin typeface="Century Gothic" pitchFamily="34" charset="0"/>
            </a:endParaRPr>
          </a:p>
          <a:p>
            <a:pPr algn="just">
              <a:lnSpc>
                <a:spcPct val="150000"/>
              </a:lnSpc>
            </a:pPr>
            <a:r>
              <a:rPr lang="en-AU" sz="2200" dirty="0" smtClean="0">
                <a:latin typeface="Century Gothic"/>
                <a:ea typeface="SimSun"/>
                <a:cs typeface="Times New Roman"/>
              </a:rPr>
              <a:t>He’s </a:t>
            </a:r>
            <a:r>
              <a:rPr lang="en-AU" sz="2200" dirty="0">
                <a:latin typeface="Century Gothic"/>
                <a:ea typeface="SimSun"/>
                <a:cs typeface="Times New Roman"/>
              </a:rPr>
              <a:t>got such an absorbent mind. You know whatever they teach him, it goes in, the German goes in. […] He’s like a sponge at the moment and he’s like absorbing anything, but he’s not getting any recognition for it. Ah, he is! Birgit is </a:t>
            </a:r>
            <a:r>
              <a:rPr lang="en-AU" sz="2200" dirty="0" smtClean="0">
                <a:latin typeface="Century Gothic"/>
                <a:ea typeface="SimSun"/>
                <a:cs typeface="Times New Roman"/>
              </a:rPr>
              <a:t>like</a:t>
            </a:r>
            <a:r>
              <a:rPr lang="en-AU" sz="2200" smtClean="0">
                <a:latin typeface="Century Gothic"/>
                <a:ea typeface="SimSun"/>
                <a:cs typeface="Times New Roman"/>
              </a:rPr>
              <a:t>, “Wow </a:t>
            </a:r>
            <a:r>
              <a:rPr lang="en-AU" sz="2200" dirty="0" smtClean="0">
                <a:latin typeface="Century Gothic"/>
                <a:ea typeface="SimSun"/>
                <a:cs typeface="Times New Roman"/>
              </a:rPr>
              <a:t>wow”. </a:t>
            </a:r>
            <a:r>
              <a:rPr lang="en-AU" sz="2200" dirty="0" smtClean="0">
                <a:latin typeface="Century Gothic"/>
                <a:ea typeface="SimSun"/>
                <a:cs typeface="Times New Roman"/>
              </a:rPr>
              <a:t>Isabelle is </a:t>
            </a:r>
            <a:r>
              <a:rPr lang="en-AU" sz="2200" dirty="0">
                <a:latin typeface="Century Gothic"/>
                <a:ea typeface="SimSun"/>
                <a:cs typeface="Times New Roman"/>
              </a:rPr>
              <a:t>like, </a:t>
            </a:r>
            <a:r>
              <a:rPr lang="en-AU" sz="2200" dirty="0" smtClean="0">
                <a:latin typeface="Century Gothic"/>
                <a:ea typeface="SimSun"/>
                <a:cs typeface="Times New Roman"/>
              </a:rPr>
              <a:t>“Fantastic</a:t>
            </a:r>
            <a:r>
              <a:rPr lang="en-AU" sz="2200" dirty="0">
                <a:latin typeface="Century Gothic"/>
                <a:ea typeface="SimSun"/>
                <a:cs typeface="Times New Roman"/>
              </a:rPr>
              <a:t>, you’re the best German speaker I </a:t>
            </a:r>
            <a:r>
              <a:rPr lang="en-AU" sz="2200" dirty="0" smtClean="0">
                <a:latin typeface="Century Gothic"/>
                <a:ea typeface="SimSun"/>
                <a:cs typeface="Times New Roman"/>
              </a:rPr>
              <a:t>know”, </a:t>
            </a:r>
            <a:r>
              <a:rPr lang="en-AU" sz="2200" dirty="0">
                <a:latin typeface="Century Gothic"/>
                <a:ea typeface="SimSun"/>
                <a:cs typeface="Times New Roman"/>
              </a:rPr>
              <a:t>you know. So everyone is giving him positive </a:t>
            </a:r>
            <a:r>
              <a:rPr lang="en-AU" sz="2200" dirty="0" err="1">
                <a:latin typeface="Century Gothic"/>
                <a:ea typeface="SimSun"/>
                <a:cs typeface="Times New Roman"/>
              </a:rPr>
              <a:t>positive</a:t>
            </a:r>
            <a:r>
              <a:rPr lang="en-AU" sz="2200" dirty="0">
                <a:latin typeface="Century Gothic"/>
                <a:ea typeface="SimSun"/>
                <a:cs typeface="Times New Roman"/>
              </a:rPr>
              <a:t> stuff, but outside of Preschool, nothing. So, yeah, so that’s where it’s sad.</a:t>
            </a:r>
            <a:endParaRPr lang="en-AU" sz="2200" kern="1200" dirty="0">
              <a:solidFill>
                <a:srgbClr val="000000">
                  <a:lumMod val="65000"/>
                  <a:lumOff val="35000"/>
                </a:srgbClr>
              </a:solidFill>
              <a:latin typeface="Century Gothic" pitchFamily="34" charset="0"/>
            </a:endParaRPr>
          </a:p>
        </p:txBody>
      </p:sp>
      <p:pic>
        <p:nvPicPr>
          <p:cNvPr id="2052" name="Picture 4" descr="HS cobrand RGB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6227763"/>
            <a:ext cx="2879725" cy="5143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C56F627-B6C0-4E4A-B0E6-DBA626C83AD1}" type="slidenum">
              <a:rPr lang="en-AU" smtClean="0"/>
              <a:pPr/>
              <a:t>9</a:t>
            </a:fld>
            <a:endParaRPr lang="en-AU"/>
          </a:p>
        </p:txBody>
      </p:sp>
    </p:spTree>
    <p:extLst>
      <p:ext uri="{BB962C8B-B14F-4D97-AF65-F5344CB8AC3E}">
        <p14:creationId xmlns:p14="http://schemas.microsoft.com/office/powerpoint/2010/main" val="1780062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PPT_template</Template>
  <TotalTime>0</TotalTime>
  <Words>553</Words>
  <Application>Microsoft Office PowerPoint</Application>
  <PresentationFormat>On-screen Show (4:3)</PresentationFormat>
  <Paragraphs>97</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PPT_template</vt:lpstr>
      <vt:lpstr>Making bilingual early childhood education work</vt:lpstr>
      <vt:lpstr>Outline</vt:lpstr>
      <vt:lpstr>Data</vt:lpstr>
      <vt:lpstr>Background: bilingual childcare centre</vt:lpstr>
      <vt:lpstr>Language practices</vt:lpstr>
      <vt:lpstr>Language practices</vt:lpstr>
      <vt:lpstr>Language practices</vt:lpstr>
      <vt:lpstr>Language practices</vt:lpstr>
      <vt:lpstr>Language practices</vt:lpstr>
      <vt:lpstr>Positioning in public</vt:lpstr>
      <vt:lpstr>Positioning in public</vt:lpstr>
      <vt:lpstr>Positioning in public</vt:lpstr>
      <vt:lpstr>Discussion</vt:lpstr>
      <vt:lpstr>Thank you!</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dc:creator>
  <cp:lastModifiedBy>Victoria</cp:lastModifiedBy>
  <cp:revision>117</cp:revision>
  <dcterms:created xsi:type="dcterms:W3CDTF">2012-10-07T04:46:58Z</dcterms:created>
  <dcterms:modified xsi:type="dcterms:W3CDTF">2012-10-11T19:47:46Z</dcterms:modified>
</cp:coreProperties>
</file>