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257" r:id="rId2"/>
    <p:sldId id="390" r:id="rId3"/>
    <p:sldId id="396" r:id="rId4"/>
    <p:sldId id="395" r:id="rId5"/>
    <p:sldId id="398" r:id="rId6"/>
    <p:sldId id="400" r:id="rId7"/>
    <p:sldId id="392" r:id="rId8"/>
    <p:sldId id="393" r:id="rId9"/>
    <p:sldId id="394" r:id="rId10"/>
    <p:sldId id="342" r:id="rId11"/>
    <p:sldId id="399"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70F11"/>
    <a:srgbClr val="009999"/>
    <a:srgbClr val="C0C0C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142" autoAdjust="0"/>
    <p:restoredTop sz="68722" autoAdjust="0"/>
  </p:normalViewPr>
  <p:slideViewPr>
    <p:cSldViewPr>
      <p:cViewPr>
        <p:scale>
          <a:sx n="68" d="100"/>
          <a:sy n="68" d="100"/>
        </p:scale>
        <p:origin x="-168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816C2FE4-35E5-4B96-AF24-98A529FF9E67}" type="datetime1">
              <a:rPr lang="en-US"/>
              <a:pPr>
                <a:defRPr/>
              </a:pPr>
              <a:t>10/12/2012</a:t>
            </a:fld>
            <a:endParaRPr 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8BAAC68E-6D7F-460A-8853-EADC01AB599A}" type="slidenum">
              <a:rPr lang="en-US"/>
              <a:pPr>
                <a:defRPr/>
              </a:pPr>
              <a:t>‹#›</a:t>
            </a:fld>
            <a:endParaRPr lang="en-US"/>
          </a:p>
        </p:txBody>
      </p:sp>
    </p:spTree>
    <p:extLst>
      <p:ext uri="{BB962C8B-B14F-4D97-AF65-F5344CB8AC3E}">
        <p14:creationId xmlns:p14="http://schemas.microsoft.com/office/powerpoint/2010/main" val="2604936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BAB097C1-44D5-41FD-8D82-41EA6FF87F14}" type="slidenum">
              <a:rPr lang="en-US"/>
              <a:pPr>
                <a:defRPr/>
              </a:pPr>
              <a:t>‹#›</a:t>
            </a:fld>
            <a:endParaRPr lang="en-US"/>
          </a:p>
        </p:txBody>
      </p:sp>
    </p:spTree>
    <p:extLst>
      <p:ext uri="{BB962C8B-B14F-4D97-AF65-F5344CB8AC3E}">
        <p14:creationId xmlns:p14="http://schemas.microsoft.com/office/powerpoint/2010/main" val="1962782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FB629F66-136C-4051-B4D0-B15A0E35F6E4}" type="slidenum">
              <a:rPr lang="en-US" smtClean="0"/>
              <a:pPr>
                <a:defRPr/>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zh-CN" baseline="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S PGothic" pitchFamily="34" charset="-128"/>
                <a:cs typeface="ＭＳ Ｐゴシック" charset="-128"/>
              </a:rPr>
              <a:t> </a:t>
            </a:r>
            <a:endParaRPr lang="en-AU" dirty="0" smtClean="0">
              <a:latin typeface="Arial" pitchFamily="34" charset="0"/>
            </a:endParaRPr>
          </a:p>
        </p:txBody>
      </p:sp>
      <p:sp>
        <p:nvSpPr>
          <p:cNvPr id="36868" name="Slide Number Placeholder 3"/>
          <p:cNvSpPr>
            <a:spLocks noGrp="1"/>
          </p:cNvSpPr>
          <p:nvPr>
            <p:ph type="sldNum" sz="quarter" idx="5"/>
          </p:nvPr>
        </p:nvSpPr>
        <p:spPr/>
        <p:txBody>
          <a:bodyPr/>
          <a:lstStyle/>
          <a:p>
            <a:pPr>
              <a:defRPr/>
            </a:pPr>
            <a:fld id="{FC4EB10A-61F9-46A4-9581-88D4D67611C2}"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FB629F66-136C-4051-B4D0-B15A0E35F6E4}" type="slidenum">
              <a:rPr lang="en-US" smtClean="0"/>
              <a:pPr>
                <a:defRPr/>
              </a:pPr>
              <a:t>11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tLang="zh-CN" baseline="0" dirty="0" smtClean="0">
                <a:latin typeface="Arial" pitchFamily="34" charset="0"/>
              </a:rPr>
              <a:t>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S PGothic" pitchFamily="34" charset="-128"/>
                <a:cs typeface="ＭＳ Ｐゴシック" charset="-128"/>
              </a:rPr>
              <a:t> </a:t>
            </a:r>
            <a:endParaRPr lang="en-AU" sz="1200" kern="1200" dirty="0" smtClean="0">
              <a:solidFill>
                <a:schemeClr val="tx1"/>
              </a:solidFill>
              <a:effectLst/>
              <a:latin typeface="Arial" charset="0"/>
              <a:ea typeface="MS PGothic" pitchFamily="34" charset="-128"/>
              <a:cs typeface="ＭＳ Ｐゴシック" charset="-128"/>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3</a:t>
            </a:fld>
            <a:endParaRPr lang="en-US"/>
          </a:p>
        </p:txBody>
      </p:sp>
    </p:spTree>
    <p:extLst>
      <p:ext uri="{BB962C8B-B14F-4D97-AF65-F5344CB8AC3E}">
        <p14:creationId xmlns:p14="http://schemas.microsoft.com/office/powerpoint/2010/main" val="33186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S PGothic" pitchFamily="34" charset="-128"/>
                <a:cs typeface="ＭＳ Ｐゴシック" charset="-128"/>
              </a:rPr>
              <a:t>The RQ comes from one of four my broader research questions</a:t>
            </a:r>
          </a:p>
          <a:p>
            <a:endParaRPr lang="en-AU" dirty="0"/>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AU" sz="1200" kern="1200" dirty="0">
              <a:solidFill>
                <a:schemeClr val="tx1"/>
              </a:solidFill>
              <a:effectLst/>
              <a:latin typeface="Arial" charset="0"/>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Hair dressing locations</a:t>
            </a:r>
            <a:endParaRPr lang="en-AU" dirty="0"/>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AU" dirty="0" smtClean="0">
              <a:latin typeface="Cambria" pitchFamily="18" charset="0"/>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AU" sz="1200" kern="1200" dirty="0">
              <a:solidFill>
                <a:schemeClr val="tx1"/>
              </a:solidFill>
              <a:effectLst/>
              <a:latin typeface="Arial" charset="0"/>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BAB097C1-44D5-41FD-8D82-41EA6FF87F1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T slide HS"/>
          <p:cNvPicPr>
            <a:picLocks noChangeAspect="1" noChangeArrowheads="1"/>
          </p:cNvPicPr>
          <p:nvPr/>
        </p:nvPicPr>
        <p:blipFill>
          <a:blip r:embed="rId15"/>
          <a:srcRect/>
          <a:stretch>
            <a:fillRect/>
          </a:stretch>
        </p:blipFill>
        <p:spPr bwMode="auto">
          <a:xfrm>
            <a:off x="0" y="5102225"/>
            <a:ext cx="9145588" cy="17557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2" name="Text Box 8"/>
          <p:cNvSpPr txBox="1">
            <a:spLocks noChangeArrowheads="1"/>
          </p:cNvSpPr>
          <p:nvPr/>
        </p:nvSpPr>
        <p:spPr bwMode="auto">
          <a:xfrm>
            <a:off x="8229600" y="6400800"/>
            <a:ext cx="762000" cy="274638"/>
          </a:xfrm>
          <a:prstGeom prst="rect">
            <a:avLst/>
          </a:prstGeom>
          <a:noFill/>
          <a:ln w="9525">
            <a:noFill/>
            <a:miter lim="800000"/>
            <a:headEnd/>
            <a:tailEnd/>
          </a:ln>
        </p:spPr>
        <p:txBody>
          <a:bodyPr>
            <a:spAutoFit/>
          </a:bodyPr>
          <a:lstStyle/>
          <a:p>
            <a:pPr algn="r" eaLnBrk="0" hangingPunct="0">
              <a:spcBef>
                <a:spcPct val="50000"/>
              </a:spcBef>
              <a:defRPr/>
            </a:pPr>
            <a:fld id="{BD0D4F15-12FE-4CD5-8EB3-6079D41BEE9C}" type="slidenum">
              <a:rPr lang="en-US" sz="1200">
                <a:latin typeface="Myriad Pro"/>
              </a:rPr>
              <a:pPr algn="r" eaLnBrk="0" hangingPunct="0">
                <a:spcBef>
                  <a:spcPct val="50000"/>
                </a:spcBef>
                <a:defRPr/>
              </a:pPr>
              <a:t>‹#›</a:t>
            </a:fld>
            <a:endParaRPr lang="en-US" sz="1200">
              <a:latin typeface="Myriad Pro"/>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dt="0"/>
  <p:txStyles>
    <p:titleStyle>
      <a:lvl1pPr algn="l" rtl="0" eaLnBrk="0" fontAlgn="base" hangingPunct="0">
        <a:spcBef>
          <a:spcPct val="0"/>
        </a:spcBef>
        <a:spcAft>
          <a:spcPct val="0"/>
        </a:spcAft>
        <a:defRPr sz="3200" b="1">
          <a:solidFill>
            <a:schemeClr val="tx2"/>
          </a:solidFill>
          <a:latin typeface="+mj-lt"/>
          <a:ea typeface="MS PGothic" pitchFamily="34" charset="-128"/>
          <a:cs typeface="+mj-cs"/>
        </a:defRPr>
      </a:lvl1pPr>
      <a:lvl2pPr algn="l" rtl="0" eaLnBrk="0" fontAlgn="base" hangingPunct="0">
        <a:spcBef>
          <a:spcPct val="0"/>
        </a:spcBef>
        <a:spcAft>
          <a:spcPct val="0"/>
        </a:spcAft>
        <a:defRPr sz="3200" b="1">
          <a:solidFill>
            <a:schemeClr val="tx2"/>
          </a:solidFill>
          <a:latin typeface="Myriad Pro"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2"/>
          </a:solidFill>
          <a:latin typeface="Myriad Pro"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2"/>
          </a:solidFill>
          <a:latin typeface="Myriad Pro"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2"/>
          </a:solidFill>
          <a:latin typeface="Myriad Pro" charset="0"/>
          <a:ea typeface="MS PGothic" pitchFamily="34" charset="-128"/>
          <a:cs typeface="ＭＳ Ｐゴシック" charset="-128"/>
        </a:defRPr>
      </a:lvl5pPr>
      <a:lvl6pPr marL="457200" algn="l" rtl="0" fontAlgn="base">
        <a:spcBef>
          <a:spcPct val="0"/>
        </a:spcBef>
        <a:spcAft>
          <a:spcPct val="0"/>
        </a:spcAft>
        <a:defRPr sz="3200" b="1">
          <a:solidFill>
            <a:schemeClr val="tx2"/>
          </a:solidFill>
          <a:latin typeface="Myriad Pro" charset="0"/>
          <a:ea typeface="ＭＳ Ｐゴシック" charset="-128"/>
          <a:cs typeface="ＭＳ Ｐゴシック" charset="-128"/>
        </a:defRPr>
      </a:lvl6pPr>
      <a:lvl7pPr marL="914400" algn="l" rtl="0" fontAlgn="base">
        <a:spcBef>
          <a:spcPct val="0"/>
        </a:spcBef>
        <a:spcAft>
          <a:spcPct val="0"/>
        </a:spcAft>
        <a:defRPr sz="3200" b="1">
          <a:solidFill>
            <a:schemeClr val="tx2"/>
          </a:solidFill>
          <a:latin typeface="Myriad Pro" charset="0"/>
          <a:ea typeface="ＭＳ Ｐゴシック" charset="-128"/>
          <a:cs typeface="ＭＳ Ｐゴシック" charset="-128"/>
        </a:defRPr>
      </a:lvl7pPr>
      <a:lvl8pPr marL="1371600" algn="l" rtl="0" fontAlgn="base">
        <a:spcBef>
          <a:spcPct val="0"/>
        </a:spcBef>
        <a:spcAft>
          <a:spcPct val="0"/>
        </a:spcAft>
        <a:defRPr sz="3200" b="1">
          <a:solidFill>
            <a:schemeClr val="tx2"/>
          </a:solidFill>
          <a:latin typeface="Myriad Pro" charset="0"/>
          <a:ea typeface="ＭＳ Ｐゴシック" charset="-128"/>
          <a:cs typeface="ＭＳ Ｐゴシック" charset="-128"/>
        </a:defRPr>
      </a:lvl8pPr>
      <a:lvl9pPr marL="1828800" algn="l" rtl="0" fontAlgn="base">
        <a:spcBef>
          <a:spcPct val="0"/>
        </a:spcBef>
        <a:spcAft>
          <a:spcPct val="0"/>
        </a:spcAft>
        <a:defRPr sz="3200" b="1">
          <a:solidFill>
            <a:schemeClr val="tx2"/>
          </a:solidFill>
          <a:latin typeface="Myriad Pro"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defRPr sz="1600">
          <a:solidFill>
            <a:schemeClr val="tx1"/>
          </a:solidFill>
          <a:latin typeface="+mn-lt"/>
          <a:ea typeface="MS PGothic" pitchFamily="34" charset="-128"/>
        </a:defRPr>
      </a:lvl5pPr>
      <a:lvl6pPr marL="2514600" indent="-228600" algn="l" rtl="0" fontAlgn="base">
        <a:spcBef>
          <a:spcPct val="20000"/>
        </a:spcBef>
        <a:spcAft>
          <a:spcPct val="0"/>
        </a:spcAft>
        <a:defRPr sz="1600">
          <a:solidFill>
            <a:schemeClr val="tx1"/>
          </a:solidFill>
          <a:latin typeface="+mn-lt"/>
          <a:ea typeface="+mn-ea"/>
        </a:defRPr>
      </a:lvl6pPr>
      <a:lvl7pPr marL="2971800" indent="-228600" algn="l" rtl="0" fontAlgn="base">
        <a:spcBef>
          <a:spcPct val="20000"/>
        </a:spcBef>
        <a:spcAft>
          <a:spcPct val="0"/>
        </a:spcAft>
        <a:defRPr sz="1600">
          <a:solidFill>
            <a:schemeClr val="tx1"/>
          </a:solidFill>
          <a:latin typeface="+mn-lt"/>
          <a:ea typeface="+mn-ea"/>
        </a:defRPr>
      </a:lvl7pPr>
      <a:lvl8pPr marL="3429000" indent="-228600" algn="l" rtl="0" fontAlgn="base">
        <a:spcBef>
          <a:spcPct val="20000"/>
        </a:spcBef>
        <a:spcAft>
          <a:spcPct val="0"/>
        </a:spcAft>
        <a:defRPr sz="1600">
          <a:solidFill>
            <a:schemeClr val="tx1"/>
          </a:solidFill>
          <a:latin typeface="+mn-lt"/>
          <a:ea typeface="+mn-ea"/>
        </a:defRPr>
      </a:lvl8pPr>
      <a:lvl9pPr marL="3886200" indent="-228600" algn="l" rtl="0" fontAlgn="base">
        <a:spcBef>
          <a:spcPct val="20000"/>
        </a:spcBef>
        <a:spcAft>
          <a:spcPct val="0"/>
        </a:spcAft>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erawilliams.tetteh@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google.com.au/imgr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provenhair.wordpress.com/2011/05/31/braiding-style-ideas-braids-hairstyle-pict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idx="1"/>
          </p:nvPr>
        </p:nvSpPr>
        <p:spPr>
          <a:xfrm>
            <a:off x="107504" y="836712"/>
            <a:ext cx="9144000" cy="5400600"/>
          </a:xfrm>
        </p:spPr>
        <p:txBody>
          <a:bodyPr/>
          <a:lstStyle/>
          <a:p>
            <a:pPr algn="ctr" eaLnBrk="1" hangingPunct="1">
              <a:buFontTx/>
              <a:buNone/>
            </a:pPr>
            <a:r>
              <a:rPr lang="en-US" altLang="zh-CN" sz="3200" b="1" dirty="0" smtClean="0">
                <a:solidFill>
                  <a:schemeClr val="hlink"/>
                </a:solidFill>
                <a:latin typeface="Cambria" pitchFamily="18" charset="0"/>
                <a:cs typeface="Times New Roman" pitchFamily="18" charset="0"/>
              </a:rPr>
              <a:t>Hair we go again! </a:t>
            </a:r>
          </a:p>
          <a:p>
            <a:pPr algn="ctr" eaLnBrk="1" hangingPunct="1">
              <a:buFontTx/>
              <a:buNone/>
            </a:pPr>
            <a:r>
              <a:rPr lang="en-US" altLang="zh-CN" sz="3200" b="1" dirty="0" smtClean="0">
                <a:solidFill>
                  <a:schemeClr val="hlink"/>
                </a:solidFill>
                <a:latin typeface="Cambria" pitchFamily="18" charset="0"/>
                <a:cs typeface="Times New Roman" pitchFamily="18" charset="0"/>
              </a:rPr>
              <a:t>Negotiating space and diasporan identity</a:t>
            </a:r>
          </a:p>
          <a:p>
            <a:pPr algn="ctr" eaLnBrk="1" hangingPunct="1">
              <a:buFontTx/>
              <a:buNone/>
            </a:pPr>
            <a:endParaRPr lang="en-US" altLang="zh-CN" sz="3200" dirty="0" smtClean="0">
              <a:latin typeface="Cambria" pitchFamily="18" charset="0"/>
              <a:cs typeface="Times New Roman" pitchFamily="18" charset="0"/>
            </a:endParaRPr>
          </a:p>
          <a:p>
            <a:pPr algn="ctr" eaLnBrk="1" hangingPunct="1">
              <a:buFontTx/>
              <a:buNone/>
            </a:pPr>
            <a:endParaRPr lang="en-US" altLang="zh-CN" sz="2000" dirty="0" smtClean="0">
              <a:latin typeface="Cambria" pitchFamily="18" charset="0"/>
              <a:cs typeface="Times New Roman" pitchFamily="18" charset="0"/>
            </a:endParaRPr>
          </a:p>
          <a:p>
            <a:pPr algn="ctr" eaLnBrk="1" hangingPunct="1">
              <a:buFontTx/>
              <a:buNone/>
            </a:pPr>
            <a:r>
              <a:rPr lang="en-US" altLang="zh-CN" sz="2400" b="1" dirty="0" smtClean="0">
                <a:latin typeface="Cambria" pitchFamily="18" charset="0"/>
                <a:cs typeface="Times New Roman" pitchFamily="18" charset="0"/>
              </a:rPr>
              <a:t>Vera Williams Tetteh</a:t>
            </a:r>
          </a:p>
          <a:p>
            <a:pPr algn="ctr" eaLnBrk="1" hangingPunct="1">
              <a:buFontTx/>
              <a:buNone/>
            </a:pPr>
            <a:r>
              <a:rPr lang="en-US" altLang="zh-CN" sz="2400" dirty="0" smtClean="0">
                <a:latin typeface="Cambria" pitchFamily="18" charset="0"/>
                <a:cs typeface="Times New Roman" pitchFamily="18" charset="0"/>
              </a:rPr>
              <a:t>Macquarie University</a:t>
            </a:r>
          </a:p>
          <a:p>
            <a:pPr algn="ctr" eaLnBrk="1" hangingPunct="1">
              <a:buFontTx/>
              <a:buNone/>
            </a:pPr>
            <a:endParaRPr lang="en-US" altLang="zh-CN" sz="2400" dirty="0" smtClean="0">
              <a:latin typeface="Cambria" pitchFamily="18" charset="0"/>
              <a:cs typeface="Times New Roman" pitchFamily="18" charset="0"/>
            </a:endParaRPr>
          </a:p>
          <a:p>
            <a:pPr algn="ctr" eaLnBrk="1" hangingPunct="1">
              <a:buFontTx/>
              <a:buNone/>
            </a:pPr>
            <a:r>
              <a:rPr lang="en-US" altLang="zh-CN" sz="2400" dirty="0" smtClean="0">
                <a:latin typeface="Cambria" pitchFamily="18" charset="0"/>
                <a:cs typeface="Times New Roman" pitchFamily="18" charset="0"/>
              </a:rPr>
              <a:t>Supervisor</a:t>
            </a:r>
            <a:r>
              <a:rPr lang="en-US" altLang="zh-CN" sz="2400" dirty="0">
                <a:latin typeface="Cambria" pitchFamily="18" charset="0"/>
                <a:cs typeface="Times New Roman" pitchFamily="18" charset="0"/>
              </a:rPr>
              <a:t>: </a:t>
            </a:r>
            <a:r>
              <a:rPr lang="en-US" altLang="zh-CN" sz="2400" b="1" dirty="0">
                <a:latin typeface="Cambria" pitchFamily="18" charset="0"/>
                <a:cs typeface="Times New Roman" pitchFamily="18" charset="0"/>
              </a:rPr>
              <a:t>Prof Ingrid </a:t>
            </a:r>
            <a:r>
              <a:rPr lang="en-US" altLang="zh-CN" sz="2400" b="1" dirty="0" err="1">
                <a:latin typeface="Cambria" pitchFamily="18" charset="0"/>
                <a:cs typeface="Times New Roman" pitchFamily="18" charset="0"/>
              </a:rPr>
              <a:t>Piller</a:t>
            </a:r>
            <a:endParaRPr lang="en-US" altLang="zh-CN" sz="2400" b="1" dirty="0">
              <a:latin typeface="Cambria" pitchFamily="18" charset="0"/>
              <a:cs typeface="Times New Roman" pitchFamily="18" charset="0"/>
            </a:endParaRPr>
          </a:p>
          <a:p>
            <a:pPr algn="ctr" eaLnBrk="1" hangingPunct="1">
              <a:buFontTx/>
              <a:buNone/>
            </a:pPr>
            <a:r>
              <a:rPr lang="en-US" altLang="zh-CN" sz="2400" dirty="0">
                <a:latin typeface="Cambria" pitchFamily="18" charset="0"/>
                <a:cs typeface="Times New Roman" pitchFamily="18" charset="0"/>
              </a:rPr>
              <a:t>Associate supervisor: </a:t>
            </a:r>
            <a:r>
              <a:rPr lang="en-US" altLang="zh-CN" sz="2400" b="1" dirty="0" err="1">
                <a:latin typeface="Cambria" pitchFamily="18" charset="0"/>
                <a:cs typeface="Times New Roman" pitchFamily="18" charset="0"/>
              </a:rPr>
              <a:t>Dr</a:t>
            </a:r>
            <a:r>
              <a:rPr lang="en-US" altLang="zh-CN" sz="2400" b="1" dirty="0">
                <a:latin typeface="Cambria" pitchFamily="18" charset="0"/>
                <a:cs typeface="Times New Roman" pitchFamily="18" charset="0"/>
              </a:rPr>
              <a:t> Kimie Takahashi</a:t>
            </a:r>
            <a:endParaRPr lang="en-US" altLang="zh-CN" sz="2000" b="1" dirty="0">
              <a:latin typeface="Cambria" pitchFamily="18" charset="0"/>
              <a:cs typeface="Times New Roman" pitchFamily="18" charset="0"/>
            </a:endParaRPr>
          </a:p>
          <a:p>
            <a:pPr algn="ctr">
              <a:buNone/>
            </a:pPr>
            <a:endParaRPr lang="en-AU" sz="2000" dirty="0" smtClean="0">
              <a:latin typeface="Cambria" pitchFamily="18" charset="0"/>
            </a:endParaRPr>
          </a:p>
          <a:p>
            <a:pPr algn="ctr">
              <a:buNone/>
            </a:pPr>
            <a:r>
              <a:rPr lang="en-AU" sz="2000" dirty="0" smtClean="0">
                <a:latin typeface="Cambria" pitchFamily="18" charset="0"/>
              </a:rPr>
              <a:t>Workshop: Linguistic Diversity and Social Inclusion in Australia </a:t>
            </a:r>
          </a:p>
          <a:p>
            <a:pPr algn="ctr">
              <a:buNone/>
            </a:pPr>
            <a:r>
              <a:rPr lang="en-AU" sz="2000" dirty="0" smtClean="0">
                <a:latin typeface="Cambria" pitchFamily="18" charset="0"/>
              </a:rPr>
              <a:t>Macquarie University,12 October 2012</a:t>
            </a:r>
            <a:endParaRPr lang="en-GB" sz="2000" dirty="0">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9512" y="188640"/>
            <a:ext cx="8712968" cy="792386"/>
          </a:xfrm>
        </p:spPr>
        <p:txBody>
          <a:bodyPr/>
          <a:lstStyle/>
          <a:p>
            <a:pPr algn="ctr"/>
            <a:r>
              <a:rPr lang="en-AU" dirty="0" smtClean="0">
                <a:solidFill>
                  <a:srgbClr val="009999"/>
                </a:solidFill>
                <a:latin typeface="Cambria" pitchFamily="18" charset="0"/>
              </a:rPr>
              <a:t>Summing up</a:t>
            </a:r>
          </a:p>
        </p:txBody>
      </p:sp>
      <p:sp>
        <p:nvSpPr>
          <p:cNvPr id="16387" name="Content Placeholder 2"/>
          <p:cNvSpPr>
            <a:spLocks noGrp="1"/>
          </p:cNvSpPr>
          <p:nvPr>
            <p:ph idx="1"/>
          </p:nvPr>
        </p:nvSpPr>
        <p:spPr>
          <a:xfrm>
            <a:off x="323528" y="836712"/>
            <a:ext cx="8568952" cy="5256584"/>
          </a:xfrm>
        </p:spPr>
        <p:txBody>
          <a:bodyPr/>
          <a:lstStyle/>
          <a:p>
            <a:endParaRPr lang="en-AU" sz="2400" dirty="0" smtClean="0">
              <a:latin typeface="Cambria" pitchFamily="18" charset="0"/>
            </a:endParaRPr>
          </a:p>
          <a:p>
            <a:pPr>
              <a:buNone/>
            </a:pPr>
            <a:r>
              <a:rPr lang="en-AU" dirty="0" smtClean="0">
                <a:latin typeface="Cambria" pitchFamily="18" charset="0"/>
              </a:rPr>
              <a:t>African women’s hair styles as discourse practices provide insights into exploring:</a:t>
            </a:r>
          </a:p>
          <a:p>
            <a:pPr>
              <a:buFont typeface="Arial" pitchFamily="34" charset="0"/>
              <a:buChar char="•"/>
            </a:pPr>
            <a:endParaRPr lang="en-AU" dirty="0" smtClean="0">
              <a:latin typeface="Cambria" pitchFamily="18" charset="0"/>
            </a:endParaRPr>
          </a:p>
          <a:p>
            <a:pPr>
              <a:buFont typeface="Arial" pitchFamily="34" charset="0"/>
              <a:buChar char="•"/>
            </a:pPr>
            <a:r>
              <a:rPr lang="en-AU" dirty="0" smtClean="0">
                <a:latin typeface="Cambria" pitchFamily="18" charset="0"/>
              </a:rPr>
              <a:t>Niches of belonging and a sense of connectedness with other local, continental and international black African people</a:t>
            </a:r>
          </a:p>
          <a:p>
            <a:pPr>
              <a:buFont typeface="Arial" pitchFamily="34" charset="0"/>
              <a:buChar char="•"/>
            </a:pPr>
            <a:r>
              <a:rPr lang="en-AU" dirty="0" smtClean="0">
                <a:latin typeface="Cambria" pitchFamily="18" charset="0"/>
              </a:rPr>
              <a:t>‘Invisible’ African (hair) discourses in the linguistic landscape </a:t>
            </a:r>
          </a:p>
          <a:p>
            <a:pPr>
              <a:buFont typeface="Arial" pitchFamily="34" charset="0"/>
              <a:buChar char="•"/>
            </a:pPr>
            <a:r>
              <a:rPr lang="en-AU" dirty="0" smtClean="0">
                <a:latin typeface="Cambria" pitchFamily="18" charset="0"/>
              </a:rPr>
              <a:t>Visibility and micro inequality grounded in African women’s racialised and gendered identities</a:t>
            </a:r>
          </a:p>
          <a:p>
            <a:endParaRPr lang="en-AU" sz="2400" dirty="0" smtClean="0">
              <a:latin typeface="Cambria" pitchFamily="18" charset="0"/>
            </a:endParaRPr>
          </a:p>
          <a:p>
            <a:pPr>
              <a:buNone/>
            </a:pPr>
            <a:endParaRPr lang="en-AU" sz="2400" dirty="0" smtClean="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idx="1"/>
          </p:nvPr>
        </p:nvSpPr>
        <p:spPr>
          <a:xfrm>
            <a:off x="107504" y="836712"/>
            <a:ext cx="9144000" cy="5400600"/>
          </a:xfrm>
        </p:spPr>
        <p:txBody>
          <a:bodyPr/>
          <a:lstStyle/>
          <a:p>
            <a:pPr algn="ctr" eaLnBrk="1" hangingPunct="1">
              <a:buFontTx/>
              <a:buNone/>
            </a:pPr>
            <a:endParaRPr lang="en-US" altLang="zh-CN" sz="3200" b="1" dirty="0" smtClean="0">
              <a:solidFill>
                <a:schemeClr val="hlink"/>
              </a:solidFill>
              <a:latin typeface="Cambria" pitchFamily="18" charset="0"/>
              <a:cs typeface="Times New Roman" pitchFamily="18" charset="0"/>
            </a:endParaRPr>
          </a:p>
          <a:p>
            <a:pPr algn="ctr" eaLnBrk="1" hangingPunct="1">
              <a:buFontTx/>
              <a:buNone/>
            </a:pPr>
            <a:endParaRPr lang="en-US" altLang="zh-CN" sz="3200" b="1" dirty="0">
              <a:solidFill>
                <a:schemeClr val="hlink"/>
              </a:solidFill>
              <a:latin typeface="Cambria" pitchFamily="18" charset="0"/>
              <a:cs typeface="Times New Roman" pitchFamily="18" charset="0"/>
            </a:endParaRPr>
          </a:p>
          <a:p>
            <a:pPr algn="ctr" eaLnBrk="1" hangingPunct="1">
              <a:buFontTx/>
              <a:buNone/>
            </a:pPr>
            <a:r>
              <a:rPr lang="en-US" altLang="zh-CN" sz="3200" b="1" dirty="0" smtClean="0">
                <a:solidFill>
                  <a:schemeClr val="hlink"/>
                </a:solidFill>
                <a:latin typeface="Cambria" pitchFamily="18" charset="0"/>
                <a:cs typeface="Times New Roman" pitchFamily="18" charset="0"/>
              </a:rPr>
              <a:t>Hair we go again! </a:t>
            </a:r>
          </a:p>
          <a:p>
            <a:pPr algn="ctr" eaLnBrk="1" hangingPunct="1">
              <a:buFontTx/>
              <a:buNone/>
            </a:pPr>
            <a:r>
              <a:rPr lang="en-US" altLang="zh-CN" sz="3200" b="1" dirty="0" smtClean="0">
                <a:solidFill>
                  <a:schemeClr val="hlink"/>
                </a:solidFill>
                <a:latin typeface="Cambria" pitchFamily="18" charset="0"/>
                <a:cs typeface="Times New Roman" pitchFamily="18" charset="0"/>
              </a:rPr>
              <a:t>Negotiating space and diasporan identity</a:t>
            </a:r>
          </a:p>
          <a:p>
            <a:pPr algn="ctr" eaLnBrk="1" hangingPunct="1">
              <a:buFontTx/>
              <a:buNone/>
            </a:pPr>
            <a:endParaRPr lang="en-US" altLang="zh-CN" sz="3200" dirty="0" smtClean="0">
              <a:latin typeface="Cambria" pitchFamily="18" charset="0"/>
              <a:cs typeface="Times New Roman" pitchFamily="18" charset="0"/>
            </a:endParaRPr>
          </a:p>
          <a:p>
            <a:pPr algn="ctr" eaLnBrk="1" hangingPunct="1">
              <a:buFontTx/>
              <a:buNone/>
            </a:pPr>
            <a:endParaRPr lang="en-US" altLang="zh-CN" sz="2000" dirty="0" smtClean="0">
              <a:latin typeface="Cambria" pitchFamily="18" charset="0"/>
              <a:cs typeface="Times New Roman" pitchFamily="18" charset="0"/>
            </a:endParaRPr>
          </a:p>
          <a:p>
            <a:pPr algn="ctr" eaLnBrk="1" hangingPunct="1">
              <a:buFontTx/>
              <a:buNone/>
            </a:pPr>
            <a:endParaRPr lang="en-US" altLang="zh-CN" sz="2400" b="1" dirty="0">
              <a:latin typeface="Cambria" pitchFamily="18" charset="0"/>
              <a:cs typeface="Times New Roman" pitchFamily="18" charset="0"/>
            </a:endParaRPr>
          </a:p>
          <a:p>
            <a:pPr algn="ctr" eaLnBrk="1" hangingPunct="1">
              <a:buFontTx/>
              <a:buNone/>
            </a:pPr>
            <a:r>
              <a:rPr lang="en-US" altLang="zh-CN" sz="2400" b="1" dirty="0" smtClean="0">
                <a:latin typeface="Cambria" pitchFamily="18" charset="0"/>
                <a:cs typeface="Times New Roman" pitchFamily="18" charset="0"/>
              </a:rPr>
              <a:t>Vera Williams Tetteh</a:t>
            </a:r>
          </a:p>
          <a:p>
            <a:pPr algn="ctr" eaLnBrk="1" hangingPunct="1">
              <a:buFontTx/>
              <a:buNone/>
            </a:pPr>
            <a:r>
              <a:rPr lang="en-AU" altLang="zh-CN" sz="2400" dirty="0" smtClean="0">
                <a:latin typeface="Cambria" pitchFamily="18" charset="0"/>
                <a:cs typeface="Times New Roman" pitchFamily="18" charset="0"/>
                <a:hlinkClick r:id="rId3"/>
              </a:rPr>
              <a:t>verawilliams.tetteh@gmail.com</a:t>
            </a:r>
            <a:endParaRPr lang="en-AU" altLang="zh-CN" sz="2400" dirty="0" smtClean="0">
              <a:latin typeface="Cambria" pitchFamily="18" charset="0"/>
              <a:cs typeface="Times New Roman" pitchFamily="18" charset="0"/>
            </a:endParaRPr>
          </a:p>
          <a:p>
            <a:pPr algn="ctr" eaLnBrk="1" hangingPunct="1">
              <a:buFontTx/>
              <a:buNone/>
            </a:pPr>
            <a:endParaRPr lang="en-GB" sz="2000" dirty="0">
              <a:latin typeface="Cambria" pitchFamily="18" charset="0"/>
            </a:endParaRPr>
          </a:p>
        </p:txBody>
      </p:sp>
    </p:spTree>
    <p:extLst>
      <p:ext uri="{BB962C8B-B14F-4D97-AF65-F5344CB8AC3E}">
        <p14:creationId xmlns:p14="http://schemas.microsoft.com/office/powerpoint/2010/main" val="22606490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ctr"/>
            <a:r>
              <a:rPr lang="en-AU" dirty="0" smtClean="0">
                <a:solidFill>
                  <a:srgbClr val="009999"/>
                </a:solidFill>
                <a:latin typeface="Cambria" pitchFamily="18" charset="0"/>
              </a:rPr>
              <a:t>Objectives</a:t>
            </a:r>
            <a:endParaRPr lang="en-AU" dirty="0"/>
          </a:p>
        </p:txBody>
      </p:sp>
      <p:sp>
        <p:nvSpPr>
          <p:cNvPr id="4" name="Content Placeholder 2"/>
          <p:cNvSpPr>
            <a:spLocks noGrp="1"/>
          </p:cNvSpPr>
          <p:nvPr>
            <p:ph type="body" idx="1"/>
          </p:nvPr>
        </p:nvSpPr>
        <p:spPr>
          <a:xfrm>
            <a:off x="755576" y="1412776"/>
            <a:ext cx="7416824" cy="4609207"/>
          </a:xfrm>
        </p:spPr>
        <p:txBody>
          <a:bodyPr/>
          <a:lstStyle/>
          <a:p>
            <a:endParaRPr lang="en-AU" b="0" dirty="0" smtClean="0">
              <a:latin typeface="Cambria" pitchFamily="18" charset="0"/>
            </a:endParaRPr>
          </a:p>
          <a:p>
            <a:endParaRPr lang="en-AU" b="0" dirty="0">
              <a:latin typeface="Cambria" pitchFamily="18" charset="0"/>
            </a:endParaRPr>
          </a:p>
          <a:p>
            <a:endParaRPr lang="en-AU" b="0" dirty="0" smtClean="0">
              <a:latin typeface="Cambria" pitchFamily="18" charset="0"/>
            </a:endParaRPr>
          </a:p>
          <a:p>
            <a:r>
              <a:rPr lang="en-AU" b="0" dirty="0" smtClean="0">
                <a:latin typeface="Cambria" pitchFamily="18" charset="0"/>
              </a:rPr>
              <a:t>The paper discusses how African hairdressers and consumers of African hair-styles carve spaces for multilingualism and for local and global identities. The paper argues that such ‘minor’ discourse practices: </a:t>
            </a:r>
          </a:p>
          <a:p>
            <a:endParaRPr lang="en-AU" b="0" dirty="0" smtClean="0">
              <a:latin typeface="Cambria" pitchFamily="18" charset="0"/>
            </a:endParaRPr>
          </a:p>
          <a:p>
            <a:pPr marL="457200" indent="-457200">
              <a:buAutoNum type="alphaLcParenBoth"/>
            </a:pPr>
            <a:r>
              <a:rPr lang="en-AU" b="0" dirty="0" smtClean="0">
                <a:latin typeface="Cambria" pitchFamily="18" charset="0"/>
              </a:rPr>
              <a:t>create inclusive spaces in a linguistically and culturally diverse society </a:t>
            </a:r>
          </a:p>
          <a:p>
            <a:pPr marL="457200" indent="-457200">
              <a:buAutoNum type="alphaLcParenBoth"/>
            </a:pPr>
            <a:r>
              <a:rPr lang="en-AU" b="0" dirty="0" smtClean="0">
                <a:latin typeface="Cambria" pitchFamily="18" charset="0"/>
              </a:rPr>
              <a:t>provide great insights into power relationships that mediate diasporan identities </a:t>
            </a:r>
          </a:p>
          <a:p>
            <a:pPr marL="457200" indent="-457200">
              <a:buAutoNum type="alphaLcParenBoth"/>
            </a:pPr>
            <a:r>
              <a:rPr lang="en-AU" b="0" dirty="0" smtClean="0">
                <a:latin typeface="Cambria" pitchFamily="18" charset="0"/>
              </a:rPr>
              <a:t>illuminate the interplay between language ideologies and language use in migrant settlement processes</a:t>
            </a:r>
            <a:endParaRPr lang="en-GB" b="0" dirty="0">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9" y="260648"/>
            <a:ext cx="8820471" cy="1347936"/>
          </a:xfrm>
        </p:spPr>
        <p:txBody>
          <a:bodyPr/>
          <a:lstStyle/>
          <a:p>
            <a:r>
              <a:rPr lang="en-US" altLang="zh-CN" dirty="0" smtClean="0">
                <a:solidFill>
                  <a:srgbClr val="009999"/>
                </a:solidFill>
                <a:latin typeface="Cambria" pitchFamily="18" charset="0"/>
              </a:rPr>
              <a:t>Literature on Black Women’s Hair Discourses</a:t>
            </a:r>
            <a:endParaRPr lang="en-AU" dirty="0"/>
          </a:p>
        </p:txBody>
      </p:sp>
      <p:pic>
        <p:nvPicPr>
          <p:cNvPr id="1026" name="Picture 2" descr="C:\Users\VTETTEH\Downloads\new doc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68726"/>
            <a:ext cx="2742179" cy="4069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4"/>
          <a:srcRect l="40259" t="18701" r="26531" b="10055"/>
          <a:stretch/>
        </p:blipFill>
        <p:spPr bwMode="auto">
          <a:xfrm>
            <a:off x="6012160" y="1368726"/>
            <a:ext cx="2952328" cy="406904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32467" t="14843" r="34323" b="8572"/>
          <a:stretch/>
        </p:blipFill>
        <p:spPr bwMode="auto">
          <a:xfrm>
            <a:off x="3241043" y="1368726"/>
            <a:ext cx="2592288" cy="4069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29554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143000"/>
          </a:xfrm>
        </p:spPr>
        <p:txBody>
          <a:bodyPr/>
          <a:lstStyle/>
          <a:p>
            <a:pPr algn="ctr"/>
            <a:r>
              <a:rPr lang="en-US" altLang="zh-CN" dirty="0" smtClean="0">
                <a:solidFill>
                  <a:srgbClr val="009999"/>
                </a:solidFill>
                <a:latin typeface="Cambria" pitchFamily="18" charset="0"/>
              </a:rPr>
              <a:t>Research Question</a:t>
            </a:r>
            <a:endParaRPr lang="en-AU" dirty="0"/>
          </a:p>
        </p:txBody>
      </p:sp>
      <p:sp>
        <p:nvSpPr>
          <p:cNvPr id="3" name="Content Placeholder 2"/>
          <p:cNvSpPr>
            <a:spLocks noGrp="1"/>
          </p:cNvSpPr>
          <p:nvPr>
            <p:ph idx="1"/>
          </p:nvPr>
        </p:nvSpPr>
        <p:spPr>
          <a:xfrm>
            <a:off x="323528" y="1412776"/>
            <a:ext cx="8568952" cy="3816424"/>
          </a:xfrm>
        </p:spPr>
        <p:txBody>
          <a:bodyPr/>
          <a:lstStyle/>
          <a:p>
            <a:pPr marL="342900" lvl="1" indent="-342900">
              <a:buFontTx/>
              <a:buChar char="•"/>
            </a:pPr>
            <a:r>
              <a:rPr lang="en-AU" sz="2800" dirty="0" smtClean="0">
                <a:latin typeface="Cambria" pitchFamily="18" charset="0"/>
              </a:rPr>
              <a:t>How do participants negotiate identity for settlement?</a:t>
            </a:r>
          </a:p>
          <a:p>
            <a:pPr marL="742950" lvl="2" indent="-342900"/>
            <a:endParaRPr lang="en-AU" dirty="0" smtClean="0">
              <a:latin typeface="Times New Roman" pitchFamily="18" charset="0"/>
            </a:endParaRPr>
          </a:p>
          <a:p>
            <a:pPr marL="400050" lvl="2" indent="0">
              <a:buNone/>
            </a:pPr>
            <a:r>
              <a:rPr lang="en-AU" dirty="0" smtClean="0">
                <a:latin typeface="Cambria" pitchFamily="18" charset="0"/>
              </a:rPr>
              <a:t>This question addresses (counter)discourses of racialized and gendered identities at three levels:</a:t>
            </a:r>
          </a:p>
          <a:p>
            <a:pPr marL="400050" lvl="2" indent="0">
              <a:buNone/>
            </a:pPr>
            <a:endParaRPr lang="en-AU" dirty="0" smtClean="0">
              <a:latin typeface="Cambria" pitchFamily="18" charset="0"/>
            </a:endParaRPr>
          </a:p>
          <a:p>
            <a:pPr marL="742950" lvl="2" indent="-342900"/>
            <a:r>
              <a:rPr lang="en-AU" dirty="0" smtClean="0">
                <a:latin typeface="Cambria" pitchFamily="18" charset="0"/>
              </a:rPr>
              <a:t>Individual and family</a:t>
            </a:r>
          </a:p>
          <a:p>
            <a:pPr marL="742950" lvl="2" indent="-342900"/>
            <a:r>
              <a:rPr lang="en-AU" dirty="0" smtClean="0">
                <a:latin typeface="Cambria" pitchFamily="18" charset="0"/>
              </a:rPr>
              <a:t>Cultural - community and networking</a:t>
            </a:r>
          </a:p>
          <a:p>
            <a:pPr marL="742950" lvl="2" indent="-342900"/>
            <a:r>
              <a:rPr lang="en-AU" dirty="0" smtClean="0">
                <a:latin typeface="Cambria" pitchFamily="18" charset="0"/>
              </a:rPr>
              <a:t>Social - Employment</a:t>
            </a:r>
          </a:p>
        </p:txBody>
      </p:sp>
    </p:spTree>
    <p:extLst>
      <p:ext uri="{BB962C8B-B14F-4D97-AF65-F5344CB8AC3E}">
        <p14:creationId xmlns:p14="http://schemas.microsoft.com/office/powerpoint/2010/main" val="29673538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143000"/>
          </a:xfrm>
        </p:spPr>
        <p:txBody>
          <a:bodyPr/>
          <a:lstStyle/>
          <a:p>
            <a:pPr algn="ctr"/>
            <a:r>
              <a:rPr lang="en-US" altLang="zh-CN" dirty="0" smtClean="0">
                <a:solidFill>
                  <a:srgbClr val="009999"/>
                </a:solidFill>
                <a:latin typeface="Cambria" pitchFamily="18" charset="0"/>
              </a:rPr>
              <a:t>Methodology</a:t>
            </a:r>
            <a:endParaRPr lang="en-AU" dirty="0"/>
          </a:p>
        </p:txBody>
      </p:sp>
      <p:sp>
        <p:nvSpPr>
          <p:cNvPr id="3" name="Content Placeholder 2"/>
          <p:cNvSpPr>
            <a:spLocks noGrp="1"/>
          </p:cNvSpPr>
          <p:nvPr>
            <p:ph idx="1"/>
          </p:nvPr>
        </p:nvSpPr>
        <p:spPr>
          <a:xfrm>
            <a:off x="395536" y="980728"/>
            <a:ext cx="7772400" cy="5472608"/>
          </a:xfrm>
        </p:spPr>
        <p:txBody>
          <a:bodyPr/>
          <a:lstStyle/>
          <a:p>
            <a:pPr>
              <a:spcBef>
                <a:spcPct val="50000"/>
              </a:spcBef>
              <a:buNone/>
            </a:pPr>
            <a:r>
              <a:rPr lang="en-US" sz="3200" dirty="0" smtClean="0">
                <a:latin typeface="Cambria" pitchFamily="18" charset="0"/>
                <a:cs typeface="Times New Roman" pitchFamily="18" charset="0"/>
              </a:rPr>
              <a:t>A sociolinguistic ethnography</a:t>
            </a:r>
          </a:p>
          <a:p>
            <a:pPr>
              <a:spcBef>
                <a:spcPct val="50000"/>
              </a:spcBef>
            </a:pPr>
            <a:r>
              <a:rPr lang="en-US" sz="3200" dirty="0" smtClean="0">
                <a:latin typeface="Cambria" pitchFamily="18" charset="0"/>
                <a:cs typeface="Times New Roman" pitchFamily="18" charset="0"/>
              </a:rPr>
              <a:t>Data site</a:t>
            </a:r>
          </a:p>
          <a:p>
            <a:pPr lvl="1">
              <a:spcBef>
                <a:spcPct val="50000"/>
              </a:spcBef>
            </a:pPr>
            <a:r>
              <a:rPr lang="en-US" dirty="0" smtClean="0">
                <a:latin typeface="Cambria" pitchFamily="18" charset="0"/>
                <a:cs typeface="Times New Roman" pitchFamily="18" charset="0"/>
              </a:rPr>
              <a:t>An African Hairdressing Salon in Sydney</a:t>
            </a:r>
          </a:p>
          <a:p>
            <a:pPr lvl="2">
              <a:spcBef>
                <a:spcPct val="50000"/>
              </a:spcBef>
            </a:pPr>
            <a:r>
              <a:rPr lang="en-US" dirty="0" smtClean="0">
                <a:latin typeface="Cambria" pitchFamily="18" charset="0"/>
                <a:cs typeface="Times New Roman" pitchFamily="18" charset="0"/>
              </a:rPr>
              <a:t>Participant observation (</a:t>
            </a:r>
            <a:r>
              <a:rPr lang="en-US" dirty="0">
                <a:latin typeface="Cambria" pitchFamily="18" charset="0"/>
                <a:cs typeface="Times New Roman" pitchFamily="18" charset="0"/>
              </a:rPr>
              <a:t>b</a:t>
            </a:r>
            <a:r>
              <a:rPr lang="en-US" dirty="0" smtClean="0">
                <a:latin typeface="Cambria" pitchFamily="18" charset="0"/>
                <a:cs typeface="Times New Roman" pitchFamily="18" charset="0"/>
              </a:rPr>
              <a:t>eginning in January 2008)</a:t>
            </a:r>
          </a:p>
          <a:p>
            <a:pPr lvl="2">
              <a:spcBef>
                <a:spcPct val="50000"/>
              </a:spcBef>
            </a:pPr>
            <a:r>
              <a:rPr lang="en-US" dirty="0" smtClean="0">
                <a:latin typeface="Cambria" pitchFamily="18" charset="0"/>
                <a:cs typeface="Times New Roman" pitchFamily="18" charset="0"/>
              </a:rPr>
              <a:t>Fieldnotes </a:t>
            </a:r>
          </a:p>
          <a:p>
            <a:pPr>
              <a:spcBef>
                <a:spcPct val="50000"/>
              </a:spcBef>
            </a:pPr>
            <a:r>
              <a:rPr lang="en-US" sz="3200" dirty="0">
                <a:latin typeface="Cambria" pitchFamily="18" charset="0"/>
                <a:cs typeface="Times New Roman" pitchFamily="18" charset="0"/>
              </a:rPr>
              <a:t>Data </a:t>
            </a:r>
            <a:r>
              <a:rPr lang="en-US" sz="3200" dirty="0" smtClean="0">
                <a:latin typeface="Cambria" pitchFamily="18" charset="0"/>
                <a:cs typeface="Times New Roman" pitchFamily="18" charset="0"/>
              </a:rPr>
              <a:t>Analysis</a:t>
            </a:r>
          </a:p>
          <a:p>
            <a:pPr lvl="1">
              <a:spcBef>
                <a:spcPct val="50000"/>
              </a:spcBef>
            </a:pPr>
            <a:r>
              <a:rPr lang="en-US" dirty="0" smtClean="0">
                <a:latin typeface="Cambria" pitchFamily="18" charset="0"/>
                <a:cs typeface="Times New Roman" pitchFamily="18" charset="0"/>
              </a:rPr>
              <a:t>Three levels</a:t>
            </a:r>
          </a:p>
          <a:p>
            <a:pPr lvl="2">
              <a:spcBef>
                <a:spcPct val="50000"/>
              </a:spcBef>
            </a:pPr>
            <a:r>
              <a:rPr lang="en-US" dirty="0" smtClean="0">
                <a:latin typeface="Cambria" pitchFamily="18" charset="0"/>
                <a:cs typeface="Times New Roman" pitchFamily="18" charset="0"/>
              </a:rPr>
              <a:t>Individual agency</a:t>
            </a:r>
          </a:p>
          <a:p>
            <a:pPr lvl="2">
              <a:spcBef>
                <a:spcPct val="50000"/>
              </a:spcBef>
            </a:pPr>
            <a:r>
              <a:rPr lang="en-US" dirty="0" smtClean="0">
                <a:latin typeface="Cambria" pitchFamily="18" charset="0"/>
                <a:cs typeface="Times New Roman" pitchFamily="18" charset="0"/>
              </a:rPr>
              <a:t>Cultural norms and values</a:t>
            </a:r>
          </a:p>
          <a:p>
            <a:pPr lvl="2">
              <a:spcBef>
                <a:spcPct val="50000"/>
              </a:spcBef>
            </a:pPr>
            <a:r>
              <a:rPr lang="en-US" dirty="0" smtClean="0">
                <a:latin typeface="Cambria" pitchFamily="18" charset="0"/>
                <a:cs typeface="Times New Roman" pitchFamily="18" charset="0"/>
              </a:rPr>
              <a:t>Structural constraints</a:t>
            </a:r>
          </a:p>
          <a:p>
            <a:pPr lvl="1">
              <a:spcBef>
                <a:spcPct val="50000"/>
              </a:spcBef>
              <a:buNone/>
            </a:pPr>
            <a:endParaRPr lang="en-US" dirty="0">
              <a:latin typeface="Cambria" pitchFamily="18" charset="0"/>
              <a:cs typeface="Times New Roman" pitchFamily="18" charset="0"/>
            </a:endParaRPr>
          </a:p>
          <a:p>
            <a:pPr lvl="1">
              <a:spcBef>
                <a:spcPct val="50000"/>
              </a:spcBef>
            </a:pPr>
            <a:endParaRPr lang="en-US" sz="2800" dirty="0" smtClean="0">
              <a:solidFill>
                <a:srgbClr val="009999"/>
              </a:solidFill>
              <a:latin typeface="Times New Roman" pitchFamily="18" charset="0"/>
              <a:cs typeface="Times New Roman" pitchFamily="18" charset="0"/>
            </a:endParaRPr>
          </a:p>
          <a:p>
            <a:endParaRPr lang="en-AU" dirty="0"/>
          </a:p>
        </p:txBody>
      </p:sp>
    </p:spTree>
    <p:extLst>
      <p:ext uri="{BB962C8B-B14F-4D97-AF65-F5344CB8AC3E}">
        <p14:creationId xmlns:p14="http://schemas.microsoft.com/office/powerpoint/2010/main" val="40536217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80920" cy="1143000"/>
          </a:xfrm>
        </p:spPr>
        <p:txBody>
          <a:bodyPr/>
          <a:lstStyle/>
          <a:p>
            <a:pPr algn="ctr"/>
            <a:r>
              <a:rPr lang="en-US" altLang="zh-CN" dirty="0" smtClean="0">
                <a:solidFill>
                  <a:srgbClr val="009999"/>
                </a:solidFill>
                <a:latin typeface="Cambria" pitchFamily="18" charset="0"/>
              </a:rPr>
              <a:t>African Hair Salons in Sydney Suburbs</a:t>
            </a:r>
            <a:endParaRPr lang="en-AU" dirty="0"/>
          </a:p>
        </p:txBody>
      </p:sp>
      <p:sp>
        <p:nvSpPr>
          <p:cNvPr id="3" name="Content Placeholder 2"/>
          <p:cNvSpPr>
            <a:spLocks noGrp="1"/>
          </p:cNvSpPr>
          <p:nvPr>
            <p:ph idx="1"/>
          </p:nvPr>
        </p:nvSpPr>
        <p:spPr>
          <a:xfrm>
            <a:off x="179512" y="980728"/>
            <a:ext cx="5760640" cy="5184576"/>
          </a:xfrm>
        </p:spPr>
        <p:txBody>
          <a:bodyPr/>
          <a:lstStyle/>
          <a:p>
            <a:pPr>
              <a:spcBef>
                <a:spcPct val="50000"/>
              </a:spcBef>
              <a:buNone/>
            </a:pPr>
            <a:endParaRPr lang="en-US" sz="3200" dirty="0" smtClean="0">
              <a:latin typeface="Cambria" pitchFamily="18" charset="0"/>
              <a:cs typeface="Times New Roman" pitchFamily="18" charset="0"/>
            </a:endParaRPr>
          </a:p>
          <a:p>
            <a:pPr lvl="1">
              <a:spcBef>
                <a:spcPct val="50000"/>
              </a:spcBef>
            </a:pPr>
            <a:endParaRPr lang="en-US" dirty="0">
              <a:latin typeface="Cambria" pitchFamily="18" charset="0"/>
              <a:cs typeface="Times New Roman" pitchFamily="18" charset="0"/>
            </a:endParaRPr>
          </a:p>
          <a:p>
            <a:pPr lvl="1">
              <a:spcBef>
                <a:spcPct val="50000"/>
              </a:spcBef>
            </a:pPr>
            <a:endParaRPr lang="en-US" sz="2800" dirty="0" smtClean="0">
              <a:solidFill>
                <a:srgbClr val="009999"/>
              </a:solidFill>
              <a:latin typeface="Times New Roman" pitchFamily="18" charset="0"/>
              <a:cs typeface="Times New Roman" pitchFamily="18" charset="0"/>
            </a:endParaRPr>
          </a:p>
          <a:p>
            <a:endParaRPr lang="en-AU" dirty="0"/>
          </a:p>
        </p:txBody>
      </p:sp>
      <p:sp>
        <p:nvSpPr>
          <p:cNvPr id="5" name="TextBox 4"/>
          <p:cNvSpPr txBox="1"/>
          <p:nvPr/>
        </p:nvSpPr>
        <p:spPr>
          <a:xfrm>
            <a:off x="7164288" y="394692"/>
            <a:ext cx="1979712" cy="6463308"/>
          </a:xfrm>
          <a:prstGeom prst="rect">
            <a:avLst/>
          </a:prstGeom>
          <a:noFill/>
        </p:spPr>
        <p:txBody>
          <a:bodyPr wrap="square" rtlCol="0">
            <a:spAutoFit/>
          </a:bodyPr>
          <a:lstStyle/>
          <a:p>
            <a:endParaRPr lang="en-AU" sz="1800" dirty="0" smtClean="0"/>
          </a:p>
          <a:p>
            <a:r>
              <a:rPr lang="en-AU" sz="1800" dirty="0" smtClean="0">
                <a:latin typeface="Cambria" pitchFamily="18" charset="0"/>
              </a:rPr>
              <a:t>Auburn (2)</a:t>
            </a:r>
          </a:p>
          <a:p>
            <a:r>
              <a:rPr lang="en-AU" sz="1800" dirty="0" smtClean="0">
                <a:latin typeface="Cambria" pitchFamily="18" charset="0"/>
              </a:rPr>
              <a:t>Bankstown (3)</a:t>
            </a:r>
          </a:p>
          <a:p>
            <a:r>
              <a:rPr lang="en-AU" sz="1800" dirty="0" smtClean="0">
                <a:latin typeface="Cambria" pitchFamily="18" charset="0"/>
              </a:rPr>
              <a:t>Bexley (1)</a:t>
            </a:r>
          </a:p>
          <a:p>
            <a:r>
              <a:rPr lang="en-AU" sz="1800" dirty="0" smtClean="0">
                <a:latin typeface="Cambria" pitchFamily="18" charset="0"/>
              </a:rPr>
              <a:t>Blacktown (4)</a:t>
            </a:r>
          </a:p>
          <a:p>
            <a:r>
              <a:rPr lang="en-AU" sz="1800" dirty="0" smtClean="0">
                <a:latin typeface="Cambria" pitchFamily="18" charset="0"/>
              </a:rPr>
              <a:t>Burwood (1)</a:t>
            </a:r>
          </a:p>
          <a:p>
            <a:r>
              <a:rPr lang="en-AU" sz="1800" dirty="0" smtClean="0">
                <a:latin typeface="Cambria" pitchFamily="18" charset="0"/>
              </a:rPr>
              <a:t>Campsie (1)</a:t>
            </a:r>
          </a:p>
          <a:p>
            <a:r>
              <a:rPr lang="en-AU" sz="1800" dirty="0" smtClean="0">
                <a:latin typeface="Cambria" pitchFamily="18" charset="0"/>
              </a:rPr>
              <a:t>Campbelltown (2)</a:t>
            </a:r>
          </a:p>
          <a:p>
            <a:r>
              <a:rPr lang="en-AU" sz="1800" dirty="0" smtClean="0">
                <a:latin typeface="Cambria" pitchFamily="18" charset="0"/>
              </a:rPr>
              <a:t>Croydon (1)</a:t>
            </a:r>
          </a:p>
          <a:p>
            <a:r>
              <a:rPr lang="en-AU" sz="1800" dirty="0" smtClean="0">
                <a:latin typeface="Cambria" pitchFamily="18" charset="0"/>
              </a:rPr>
              <a:t>Enmore (2)</a:t>
            </a:r>
          </a:p>
          <a:p>
            <a:r>
              <a:rPr lang="en-AU" sz="1800" dirty="0" smtClean="0">
                <a:latin typeface="Cambria" pitchFamily="18" charset="0"/>
              </a:rPr>
              <a:t>Fairfield (2)</a:t>
            </a:r>
          </a:p>
          <a:p>
            <a:r>
              <a:rPr lang="en-AU" sz="1800" dirty="0" smtClean="0">
                <a:latin typeface="Cambria" pitchFamily="18" charset="0"/>
              </a:rPr>
              <a:t>Guildford (1)</a:t>
            </a:r>
          </a:p>
          <a:p>
            <a:r>
              <a:rPr lang="en-AU" sz="1800" dirty="0" smtClean="0">
                <a:latin typeface="Cambria" pitchFamily="18" charset="0"/>
              </a:rPr>
              <a:t>Hurstville (1)</a:t>
            </a:r>
          </a:p>
          <a:p>
            <a:r>
              <a:rPr lang="en-AU" sz="1800" dirty="0" smtClean="0">
                <a:latin typeface="Cambria" pitchFamily="18" charset="0"/>
              </a:rPr>
              <a:t>Lakemba (2)</a:t>
            </a:r>
          </a:p>
          <a:p>
            <a:r>
              <a:rPr lang="en-AU" sz="1800" dirty="0" smtClean="0">
                <a:latin typeface="Cambria" pitchFamily="18" charset="0"/>
              </a:rPr>
              <a:t>Liverpool (3)</a:t>
            </a:r>
          </a:p>
          <a:p>
            <a:r>
              <a:rPr lang="en-AU" sz="1800" dirty="0" smtClean="0">
                <a:latin typeface="Cambria" pitchFamily="18" charset="0"/>
              </a:rPr>
              <a:t>Marrickville (1)</a:t>
            </a:r>
          </a:p>
          <a:p>
            <a:r>
              <a:rPr lang="en-AU" sz="1800" dirty="0" smtClean="0">
                <a:latin typeface="Cambria" pitchFamily="18" charset="0"/>
              </a:rPr>
              <a:t>Merrylands (5)</a:t>
            </a:r>
          </a:p>
          <a:p>
            <a:r>
              <a:rPr lang="en-AU" sz="1800" dirty="0" smtClean="0">
                <a:latin typeface="Cambria" pitchFamily="18" charset="0"/>
              </a:rPr>
              <a:t>Mount Druitt (2)</a:t>
            </a:r>
          </a:p>
          <a:p>
            <a:r>
              <a:rPr lang="en-AU" sz="1800" dirty="0" smtClean="0">
                <a:latin typeface="Cambria" pitchFamily="18" charset="0"/>
              </a:rPr>
              <a:t>Newtown (1)</a:t>
            </a:r>
          </a:p>
          <a:p>
            <a:r>
              <a:rPr lang="en-AU" sz="1800" dirty="0" smtClean="0">
                <a:latin typeface="Cambria" pitchFamily="18" charset="0"/>
              </a:rPr>
              <a:t>Parramatta (5)</a:t>
            </a:r>
          </a:p>
          <a:p>
            <a:r>
              <a:rPr lang="en-AU" sz="1800" dirty="0" smtClean="0">
                <a:latin typeface="Cambria" pitchFamily="18" charset="0"/>
              </a:rPr>
              <a:t>Penrith (3)</a:t>
            </a:r>
          </a:p>
          <a:p>
            <a:r>
              <a:rPr lang="en-AU" sz="1800" dirty="0" smtClean="0">
                <a:latin typeface="Cambria" pitchFamily="18" charset="0"/>
              </a:rPr>
              <a:t>St. Marys (1</a:t>
            </a:r>
            <a:r>
              <a:rPr lang="en-AU" sz="1800" dirty="0" smtClean="0"/>
              <a:t>)</a:t>
            </a:r>
          </a:p>
          <a:p>
            <a:endParaRPr lang="en-GB" sz="1800" dirty="0"/>
          </a:p>
        </p:txBody>
      </p:sp>
      <p:pic>
        <p:nvPicPr>
          <p:cNvPr id="6" name="Picture 5"/>
          <p:cNvPicPr/>
          <p:nvPr/>
        </p:nvPicPr>
        <p:blipFill>
          <a:blip r:embed="rId3"/>
          <a:srcRect l="29415" t="22236" r="5429" b="7692"/>
          <a:stretch>
            <a:fillRect/>
          </a:stretch>
        </p:blipFill>
        <p:spPr bwMode="auto">
          <a:xfrm>
            <a:off x="179512" y="908720"/>
            <a:ext cx="6696744" cy="5112568"/>
          </a:xfrm>
          <a:prstGeom prst="rect">
            <a:avLst/>
          </a:prstGeom>
          <a:noFill/>
          <a:ln w="9525">
            <a:noFill/>
            <a:miter lim="800000"/>
            <a:headEnd/>
            <a:tailEnd/>
          </a:ln>
        </p:spPr>
      </p:pic>
    </p:spTree>
    <p:extLst>
      <p:ext uri="{BB962C8B-B14F-4D97-AF65-F5344CB8AC3E}">
        <p14:creationId xmlns:p14="http://schemas.microsoft.com/office/powerpoint/2010/main" val="40536217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718"/>
            <a:ext cx="8229600" cy="1143000"/>
          </a:xfrm>
        </p:spPr>
        <p:txBody>
          <a:bodyPr/>
          <a:lstStyle/>
          <a:p>
            <a:pPr algn="ctr"/>
            <a:r>
              <a:rPr lang="en-AU" dirty="0" smtClean="0">
                <a:solidFill>
                  <a:srgbClr val="009999"/>
                </a:solidFill>
                <a:latin typeface="Cambria" pitchFamily="18" charset="0"/>
              </a:rPr>
              <a:t>Creating Inclusive Space</a:t>
            </a:r>
            <a:endParaRPr lang="en-AU" dirty="0"/>
          </a:p>
        </p:txBody>
      </p:sp>
      <p:sp>
        <p:nvSpPr>
          <p:cNvPr id="4" name="Content Placeholder 2"/>
          <p:cNvSpPr>
            <a:spLocks noGrp="1"/>
          </p:cNvSpPr>
          <p:nvPr>
            <p:ph type="body" idx="1"/>
          </p:nvPr>
        </p:nvSpPr>
        <p:spPr>
          <a:xfrm>
            <a:off x="899592" y="4437112"/>
            <a:ext cx="7632502" cy="1584176"/>
          </a:xfrm>
        </p:spPr>
        <p:txBody>
          <a:bodyPr/>
          <a:lstStyle/>
          <a:p>
            <a:r>
              <a:rPr lang="en-AU" b="0" dirty="0" smtClean="0">
                <a:latin typeface="Cambria" pitchFamily="18" charset="0"/>
              </a:rPr>
              <a:t>Before this shop was not here. I used to do my hair at home. Now I come to do retouch (straightening) every six weeks. (Woman with perm)</a:t>
            </a:r>
          </a:p>
          <a:p>
            <a:endParaRPr lang="en-AU" b="0" dirty="0">
              <a:latin typeface="Cambria" pitchFamily="18" charset="0"/>
            </a:endParaRPr>
          </a:p>
        </p:txBody>
      </p:sp>
      <p:sp>
        <p:nvSpPr>
          <p:cNvPr id="3" name="TextBox 2"/>
          <p:cNvSpPr txBox="1"/>
          <p:nvPr/>
        </p:nvSpPr>
        <p:spPr>
          <a:xfrm>
            <a:off x="755576" y="1628800"/>
            <a:ext cx="3528392" cy="461665"/>
          </a:xfrm>
          <a:prstGeom prst="rect">
            <a:avLst/>
          </a:prstGeom>
          <a:noFill/>
        </p:spPr>
        <p:txBody>
          <a:bodyPr wrap="square" rtlCol="0">
            <a:spAutoFit/>
          </a:bodyPr>
          <a:lstStyle/>
          <a:p>
            <a:r>
              <a:rPr lang="en-AU" dirty="0" smtClean="0"/>
              <a:t>Insert image from salon </a:t>
            </a:r>
            <a:endParaRPr lang="en-AU" dirty="0"/>
          </a:p>
        </p:txBody>
      </p:sp>
      <p:pic>
        <p:nvPicPr>
          <p:cNvPr id="1028" name="Picture 4" descr="C:\Users\User\Pictures\Picasa\Exports\photos selection\IMG_0833.JPG"/>
          <p:cNvPicPr>
            <a:picLocks noChangeAspect="1" noChangeArrowheads="1"/>
          </p:cNvPicPr>
          <p:nvPr/>
        </p:nvPicPr>
        <p:blipFill>
          <a:blip r:embed="rId3"/>
          <a:srcRect l="21666" t="4725" r="18333" b="22039"/>
          <a:stretch>
            <a:fillRect/>
          </a:stretch>
        </p:blipFill>
        <p:spPr bwMode="auto">
          <a:xfrm>
            <a:off x="323528" y="764704"/>
            <a:ext cx="3851920" cy="3312368"/>
          </a:xfrm>
          <a:prstGeom prst="rect">
            <a:avLst/>
          </a:prstGeom>
          <a:noFill/>
        </p:spPr>
      </p:pic>
      <p:pic>
        <p:nvPicPr>
          <p:cNvPr id="1029" name="Picture 5" descr="C:\Users\User\Pictures\Picasa\Exports\photos selection\IMG_0830.JPG"/>
          <p:cNvPicPr>
            <a:picLocks noChangeAspect="1" noChangeArrowheads="1"/>
          </p:cNvPicPr>
          <p:nvPr/>
        </p:nvPicPr>
        <p:blipFill>
          <a:blip r:embed="rId4"/>
          <a:srcRect/>
          <a:stretch>
            <a:fillRect/>
          </a:stretch>
        </p:blipFill>
        <p:spPr bwMode="auto">
          <a:xfrm>
            <a:off x="4860032" y="692696"/>
            <a:ext cx="4064000" cy="3384376"/>
          </a:xfrm>
          <a:prstGeom prst="rect">
            <a:avLst/>
          </a:prstGeom>
          <a:noFill/>
        </p:spPr>
      </p:pic>
    </p:spTree>
    <p:extLst>
      <p:ext uri="{BB962C8B-B14F-4D97-AF65-F5344CB8AC3E}">
        <p14:creationId xmlns:p14="http://schemas.microsoft.com/office/powerpoint/2010/main" val="13773896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AU" dirty="0" smtClean="0">
                <a:solidFill>
                  <a:srgbClr val="009999"/>
                </a:solidFill>
                <a:latin typeface="Cambria" pitchFamily="18" charset="0"/>
              </a:rPr>
              <a:t>Hair</a:t>
            </a:r>
            <a:r>
              <a:rPr lang="en-AU" dirty="0">
                <a:solidFill>
                  <a:srgbClr val="009999"/>
                </a:solidFill>
                <a:latin typeface="Cambria" pitchFamily="18" charset="0"/>
              </a:rPr>
              <a:t> </a:t>
            </a:r>
            <a:r>
              <a:rPr lang="en-AU" dirty="0" smtClean="0">
                <a:solidFill>
                  <a:srgbClr val="009999"/>
                </a:solidFill>
                <a:latin typeface="Cambria" pitchFamily="18" charset="0"/>
              </a:rPr>
              <a:t>and Identity Discourses</a:t>
            </a:r>
            <a:endParaRPr lang="en-AU" dirty="0"/>
          </a:p>
        </p:txBody>
      </p:sp>
      <p:sp>
        <p:nvSpPr>
          <p:cNvPr id="4" name="Content Placeholder 2"/>
          <p:cNvSpPr>
            <a:spLocks noGrp="1"/>
          </p:cNvSpPr>
          <p:nvPr>
            <p:ph type="body" idx="1"/>
          </p:nvPr>
        </p:nvSpPr>
        <p:spPr>
          <a:xfrm>
            <a:off x="251520" y="620688"/>
            <a:ext cx="6264696" cy="5328592"/>
          </a:xfrm>
        </p:spPr>
        <p:txBody>
          <a:bodyPr/>
          <a:lstStyle/>
          <a:p>
            <a:endParaRPr lang="en-GB" sz="2000" b="0" dirty="0" smtClean="0">
              <a:latin typeface="Cambria" pitchFamily="18" charset="0"/>
            </a:endParaRPr>
          </a:p>
          <a:p>
            <a:endParaRPr lang="en-GB" sz="2000" b="0" dirty="0">
              <a:latin typeface="Cambria" pitchFamily="18" charset="0"/>
            </a:endParaRPr>
          </a:p>
          <a:p>
            <a:endParaRPr lang="en-GB" sz="2000" b="0" dirty="0" smtClean="0">
              <a:latin typeface="Cambria" pitchFamily="18" charset="0"/>
            </a:endParaRPr>
          </a:p>
          <a:p>
            <a:endParaRPr lang="en-GB" sz="2000" b="0" dirty="0" smtClean="0">
              <a:latin typeface="Cambria" pitchFamily="18" charset="0"/>
            </a:endParaRPr>
          </a:p>
          <a:p>
            <a:r>
              <a:rPr lang="en-GB" sz="2000" b="0" dirty="0" smtClean="0">
                <a:latin typeface="Cambria" pitchFamily="18" charset="0"/>
              </a:rPr>
              <a:t>Hair discourse 1</a:t>
            </a:r>
          </a:p>
          <a:p>
            <a:r>
              <a:rPr lang="en-GB" sz="2000" b="0" dirty="0" smtClean="0">
                <a:latin typeface="Cambria" pitchFamily="18" charset="0"/>
              </a:rPr>
              <a:t>When I started doing dreadlocks our people did not like it. They said how can a mother do such a hair style? But I did not listen to them. Now I have hair just like Rita Marley. I can swing my hair see? (Woman with locks)</a:t>
            </a:r>
          </a:p>
          <a:p>
            <a:endParaRPr lang="en-GB" sz="2000" b="0" dirty="0" smtClean="0">
              <a:latin typeface="Cambria" pitchFamily="18" charset="0"/>
            </a:endParaRPr>
          </a:p>
          <a:p>
            <a:r>
              <a:rPr lang="en-GB" sz="2000" b="0" dirty="0" smtClean="0">
                <a:latin typeface="Cambria" pitchFamily="18" charset="0"/>
              </a:rPr>
              <a:t>Hair discourse 2</a:t>
            </a:r>
          </a:p>
          <a:p>
            <a:r>
              <a:rPr lang="en-GB" sz="2000" b="0" dirty="0" smtClean="0">
                <a:latin typeface="Cambria" pitchFamily="18" charset="0"/>
              </a:rPr>
              <a:t>My friend [African] said to me, “why this style? You will not get a job in an office with that.” (Woman with locks)</a:t>
            </a:r>
          </a:p>
          <a:p>
            <a:endParaRPr lang="en-GB" sz="2000" b="0" dirty="0" smtClean="0">
              <a:latin typeface="Cambria" pitchFamily="18" charset="0"/>
            </a:endParaRPr>
          </a:p>
          <a:p>
            <a:r>
              <a:rPr lang="en-GB" sz="2000" b="0" dirty="0" smtClean="0">
                <a:latin typeface="Cambria" pitchFamily="18" charset="0"/>
              </a:rPr>
              <a:t>Take pride in your appearance. Tone the African down then when accepted you can blow it up. Don’t shock them with your African appearance (Young African woman’s advice on how to present at interviews)</a:t>
            </a:r>
          </a:p>
          <a:p>
            <a:endParaRPr lang="en-GB"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76672"/>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88224" y="2875303"/>
            <a:ext cx="2487705" cy="215444"/>
          </a:xfrm>
          <a:prstGeom prst="rect">
            <a:avLst/>
          </a:prstGeom>
          <a:noFill/>
        </p:spPr>
        <p:txBody>
          <a:bodyPr wrap="square" rtlCol="0">
            <a:spAutoFit/>
          </a:bodyPr>
          <a:lstStyle/>
          <a:p>
            <a:r>
              <a:rPr lang="en-AU" sz="800" dirty="0"/>
              <a:t>Source: </a:t>
            </a:r>
            <a:r>
              <a:rPr lang="en-AU" sz="800" u="sng" dirty="0">
                <a:hlinkClick r:id="rId4"/>
              </a:rPr>
              <a:t>http://www.google.com.au/imgres</a:t>
            </a:r>
            <a:endParaRPr lang="en-AU" sz="800" dirty="0"/>
          </a:p>
        </p:txBody>
      </p:sp>
    </p:spTree>
    <p:extLst>
      <p:ext uri="{BB962C8B-B14F-4D97-AF65-F5344CB8AC3E}">
        <p14:creationId xmlns:p14="http://schemas.microsoft.com/office/powerpoint/2010/main" val="13773896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AU" dirty="0" smtClean="0">
                <a:solidFill>
                  <a:srgbClr val="009999"/>
                </a:solidFill>
                <a:latin typeface="Cambria" pitchFamily="18" charset="0"/>
              </a:rPr>
              <a:t>Racialized Identities and Power Asymmetries</a:t>
            </a:r>
            <a:endParaRPr lang="en-AU" dirty="0"/>
          </a:p>
        </p:txBody>
      </p:sp>
      <p:sp>
        <p:nvSpPr>
          <p:cNvPr id="4" name="Content Placeholder 2"/>
          <p:cNvSpPr>
            <a:spLocks noGrp="1"/>
          </p:cNvSpPr>
          <p:nvPr>
            <p:ph type="body" idx="1"/>
          </p:nvPr>
        </p:nvSpPr>
        <p:spPr>
          <a:xfrm>
            <a:off x="395536" y="1340768"/>
            <a:ext cx="4608512" cy="4680519"/>
          </a:xfrm>
        </p:spPr>
        <p:txBody>
          <a:bodyPr/>
          <a:lstStyle/>
          <a:p>
            <a:r>
              <a:rPr lang="en-AU" dirty="0" smtClean="0"/>
              <a:t> </a:t>
            </a:r>
            <a:endParaRPr lang="en-GB" dirty="0"/>
          </a:p>
        </p:txBody>
      </p:sp>
      <p:sp>
        <p:nvSpPr>
          <p:cNvPr id="3" name="Rectangle 2"/>
          <p:cNvSpPr/>
          <p:nvPr/>
        </p:nvSpPr>
        <p:spPr>
          <a:xfrm>
            <a:off x="5220072" y="1412776"/>
            <a:ext cx="3469029" cy="4524315"/>
          </a:xfrm>
          <a:prstGeom prst="rect">
            <a:avLst/>
          </a:prstGeom>
        </p:spPr>
        <p:txBody>
          <a:bodyPr wrap="square">
            <a:spAutoFit/>
          </a:bodyPr>
          <a:lstStyle/>
          <a:p>
            <a:pPr marL="0" lvl="1"/>
            <a:r>
              <a:rPr lang="en-AU" dirty="0" smtClean="0">
                <a:latin typeface="Cambria" pitchFamily="18" charset="0"/>
              </a:rPr>
              <a:t>Oh </a:t>
            </a:r>
            <a:r>
              <a:rPr lang="en-AU" dirty="0">
                <a:latin typeface="Cambria" pitchFamily="18" charset="0"/>
              </a:rPr>
              <a:t>my when I go they will be </a:t>
            </a:r>
            <a:r>
              <a:rPr lang="en-AU" dirty="0" smtClean="0">
                <a:latin typeface="Cambria" pitchFamily="18" charset="0"/>
              </a:rPr>
              <a:t>saying, “oh </a:t>
            </a:r>
            <a:r>
              <a:rPr lang="en-AU" dirty="0">
                <a:latin typeface="Cambria" pitchFamily="18" charset="0"/>
              </a:rPr>
              <a:t>your hair looks good. Did you do it yourself? How long did it take? Is it your real hair? Can I touch </a:t>
            </a:r>
            <a:r>
              <a:rPr lang="en-AU" dirty="0" smtClean="0">
                <a:latin typeface="Cambria" pitchFamily="18" charset="0"/>
              </a:rPr>
              <a:t>it”? </a:t>
            </a:r>
            <a:r>
              <a:rPr lang="en-AU" dirty="0">
                <a:latin typeface="Cambria" pitchFamily="18" charset="0"/>
              </a:rPr>
              <a:t>And when they start I will be going backwards because some of them by the time you realise they are touching your hair</a:t>
            </a:r>
            <a:r>
              <a:rPr lang="en-AU" dirty="0" smtClean="0">
                <a:latin typeface="Cambria" pitchFamily="18" charset="0"/>
              </a:rPr>
              <a:t>. (Woman with braids)</a:t>
            </a:r>
          </a:p>
        </p:txBody>
      </p:sp>
      <p:sp>
        <p:nvSpPr>
          <p:cNvPr id="9218" name="AutoShape 2" descr="https://mail-attachment.googleusercontent.com/attachment/u/0/?ui=2&amp;ik=69f1edda2f&amp;view=att&amp;th=13a3405e8fdc21a3&amp;attid=0.9&amp;disp=inline&amp;safe=1&amp;zw&amp;saduie=AG9B_P-IuxL8TES0NKB7Fc_IdRnM&amp;sadet=1349504268867&amp;sads=wSs4ZL7b6M5yr7zroRNCC8jfJ08&amp;sadssc=1"/>
          <p:cNvSpPr>
            <a:spLocks noChangeAspect="1" noChangeArrowheads="1"/>
          </p:cNvSpPr>
          <p:nvPr/>
        </p:nvSpPr>
        <p:spPr bwMode="auto">
          <a:xfrm>
            <a:off x="155575" y="-2605088"/>
            <a:ext cx="4162425" cy="54387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0" name="AutoShape 4" descr="https://mail-attachment.googleusercontent.com/attachment/u/0/?ui=2&amp;ik=69f1edda2f&amp;view=att&amp;th=13a3405e8fdc21a3&amp;attid=0.9&amp;disp=inline&amp;safe=1&amp;zw&amp;saduie=AG9B_P-IuxL8TES0NKB7Fc_IdRnM&amp;sadet=1349504268867&amp;sads=wSs4ZL7b6M5yr7zroRNCC8jfJ08&amp;sadssc=1"/>
          <p:cNvSpPr>
            <a:spLocks noChangeAspect="1" noChangeArrowheads="1"/>
          </p:cNvSpPr>
          <p:nvPr/>
        </p:nvSpPr>
        <p:spPr bwMode="auto">
          <a:xfrm>
            <a:off x="155575" y="-2605088"/>
            <a:ext cx="4162425" cy="54387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2" name="AutoShape 6" descr="https://mail-attachment.googleusercontent.com/attachment/u/0/?ui=2&amp;ik=69f1edda2f&amp;view=att&amp;th=13a3405e8fdc21a3&amp;attid=0.9&amp;disp=inline&amp;safe=1&amp;zw&amp;saduie=AG9B_P-IuxL8TES0NKB7Fc_IdRnM&amp;sadet=1349504268867&amp;sads=wSs4ZL7b6M5yr7zroRNCC8jfJ08&amp;sadssc=1"/>
          <p:cNvSpPr>
            <a:spLocks noChangeAspect="1" noChangeArrowheads="1"/>
          </p:cNvSpPr>
          <p:nvPr/>
        </p:nvSpPr>
        <p:spPr bwMode="auto">
          <a:xfrm>
            <a:off x="155575" y="-2605088"/>
            <a:ext cx="4162425" cy="54387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4" name="AutoShape 8" descr="https://mail-attachment.googleusercontent.com/attachment/u/0/?ui=2&amp;ik=69f1edda2f&amp;view=att&amp;th=13a3405e8fdc21a3&amp;attid=0.9&amp;disp=inline&amp;safe=1&amp;zw&amp;saduie=AG9B_P-IuxL8TES0NKB7Fc_IdRnM&amp;sadet=1349504268867&amp;sads=wSs4ZL7b6M5yr7zroRNCC8jfJ08&amp;sadssc=1"/>
          <p:cNvSpPr>
            <a:spLocks noChangeAspect="1" noChangeArrowheads="1"/>
          </p:cNvSpPr>
          <p:nvPr/>
        </p:nvSpPr>
        <p:spPr bwMode="auto">
          <a:xfrm>
            <a:off x="155575" y="-2605088"/>
            <a:ext cx="4162425" cy="54387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Content Placeholder 3" descr="pictures_of_braided_hairstyles_african-american-hair-braiding-styles-2.jpg"/>
          <p:cNvPicPr>
            <a:picLocks noGrp="1" noChangeAspect="1"/>
          </p:cNvPicPr>
          <p:nvPr>
            <p:ph idx="1"/>
          </p:nvPr>
        </p:nvPicPr>
        <p:blipFill>
          <a:blip r:embed="rId3"/>
          <a:stretch>
            <a:fillRect/>
          </a:stretch>
        </p:blipFill>
        <p:spPr>
          <a:xfrm>
            <a:off x="539552" y="1412776"/>
            <a:ext cx="4320480" cy="4464496"/>
          </a:xfrm>
        </p:spPr>
      </p:pic>
      <p:sp>
        <p:nvSpPr>
          <p:cNvPr id="11" name="TextBox 10"/>
          <p:cNvSpPr txBox="1"/>
          <p:nvPr/>
        </p:nvSpPr>
        <p:spPr>
          <a:xfrm>
            <a:off x="0" y="6021289"/>
            <a:ext cx="5364088" cy="646331"/>
          </a:xfrm>
          <a:prstGeom prst="rect">
            <a:avLst/>
          </a:prstGeom>
          <a:noFill/>
        </p:spPr>
        <p:txBody>
          <a:bodyPr wrap="square" rtlCol="0">
            <a:spAutoFit/>
          </a:bodyPr>
          <a:lstStyle/>
          <a:p>
            <a:r>
              <a:rPr lang="en-AU" sz="1200" dirty="0" smtClean="0">
                <a:solidFill>
                  <a:srgbClr val="0000CC"/>
                </a:solidFill>
                <a:latin typeface="Cambria" pitchFamily="18" charset="0"/>
                <a:cs typeface="Times New Roman" pitchFamily="18" charset="0"/>
              </a:rPr>
              <a:t>Source: </a:t>
            </a:r>
            <a:r>
              <a:rPr lang="en-GB" sz="1200" u="sng" dirty="0" smtClean="0">
                <a:latin typeface="Cambria" pitchFamily="18" charset="0"/>
                <a:hlinkClick r:id="rId4"/>
              </a:rPr>
              <a:t>http://provenhair.wordpress.com/2011/05/31/braiding-style-ideas-braids-hairstyle-pictures/</a:t>
            </a:r>
            <a:endParaRPr lang="en-GB" sz="1200" dirty="0" smtClean="0">
              <a:latin typeface="Cambria" pitchFamily="18" charset="0"/>
            </a:endParaRPr>
          </a:p>
          <a:p>
            <a:endParaRPr lang="en-GB" sz="1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7738964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yriad Pro"/>
        <a:ea typeface="ＭＳ Ｐゴシック"/>
        <a:cs typeface="ＭＳ Ｐゴシック"/>
      </a:majorFont>
      <a:minorFont>
        <a:latin typeface="Myriad Pro"/>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33258</TotalTime>
  <Words>632</Words>
  <Application>Microsoft Office PowerPoint</Application>
  <PresentationFormat>On-screen Show (4:3)</PresentationFormat>
  <Paragraphs>119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 Presentation</vt:lpstr>
      <vt:lpstr>PowerPoint Presentation</vt:lpstr>
      <vt:lpstr>Objectives</vt:lpstr>
      <vt:lpstr>Literature on Black Women’s Hair Discourses</vt:lpstr>
      <vt:lpstr>Research Question</vt:lpstr>
      <vt:lpstr>Methodology</vt:lpstr>
      <vt:lpstr>African Hair Salons in Sydney Suburbs</vt:lpstr>
      <vt:lpstr>Creating Inclusive Space</vt:lpstr>
      <vt:lpstr>Hair and Identity Discourses</vt:lpstr>
      <vt:lpstr>Racialized Identities and Power Asymmetries</vt:lpstr>
      <vt:lpstr>Summing up</vt:lpstr>
      <vt:lpstr>PowerPoint Presentation</vt:lpstr>
    </vt:vector>
  </TitlesOfParts>
  <Company>Kelly Garratt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heading text</dc:title>
  <dc:creator>Kelly Garratt</dc:creator>
  <cp:lastModifiedBy>as</cp:lastModifiedBy>
  <cp:revision>950</cp:revision>
  <dcterms:created xsi:type="dcterms:W3CDTF">2008-10-13T04:55:54Z</dcterms:created>
  <dcterms:modified xsi:type="dcterms:W3CDTF">2012-10-12T06:55:02Z</dcterms:modified>
</cp:coreProperties>
</file>