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6" r:id="rId3"/>
    <p:sldId id="260" r:id="rId4"/>
    <p:sldId id="281" r:id="rId5"/>
    <p:sldId id="274" r:id="rId6"/>
    <p:sldId id="262" r:id="rId7"/>
    <p:sldId id="265" r:id="rId8"/>
    <p:sldId id="264" r:id="rId9"/>
    <p:sldId id="277" r:id="rId10"/>
    <p:sldId id="278" r:id="rId11"/>
    <p:sldId id="275" r:id="rId12"/>
    <p:sldId id="280" r:id="rId13"/>
    <p:sldId id="269" r:id="rId14"/>
    <p:sldId id="270" r:id="rId15"/>
    <p:sldId id="279" r:id="rId16"/>
    <p:sldId id="267" r:id="rId17"/>
    <p:sldId id="268" r:id="rId18"/>
    <p:sldId id="259" r:id="rId19"/>
    <p:sldId id="263"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9" d="100"/>
          <a:sy n="79" d="100"/>
        </p:scale>
        <p:origin x="-8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B6720-3B5C-3343-A36F-4CDC900730B8}" type="datetimeFigureOut">
              <a:rPr lang="en-US" smtClean="0"/>
              <a:pPr/>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03A03-C6AB-A64F-B411-86C7E5FD3124}" type="slidenum">
              <a:rPr lang="en-US" smtClean="0"/>
              <a:pPr/>
              <a:t>‹#›</a:t>
            </a:fld>
            <a:endParaRPr lang="en-US"/>
          </a:p>
        </p:txBody>
      </p:sp>
    </p:spTree>
    <p:extLst>
      <p:ext uri="{BB962C8B-B14F-4D97-AF65-F5344CB8AC3E}">
        <p14:creationId xmlns:p14="http://schemas.microsoft.com/office/powerpoint/2010/main" val="2613779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endParaRPr lang="en-AU"/>
          </a:p>
        </p:txBody>
      </p:sp>
      <p:sp>
        <p:nvSpPr>
          <p:cNvPr id="4" name="Slide Number Placeholder 3"/>
          <p:cNvSpPr>
            <a:spLocks noGrp="1"/>
          </p:cNvSpPr>
          <p:nvPr>
            <p:ph type="sldNum" sz="quarter" idx="5"/>
          </p:nvPr>
        </p:nvSpPr>
        <p:spPr/>
        <p:txBody>
          <a:bodyPr/>
          <a:lstStyle/>
          <a:p>
            <a:fld id="{9D6ECB29-9997-3842-8488-89B4ABCEBF51}" type="slidenum">
              <a:rPr lang="en-AU"/>
              <a:pPr/>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4A8E9D5-9EC2-CC4E-9E25-AB36CA8544AE}"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4ED09-FC6B-7E42-BE79-A80889C1D5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8E9D5-9EC2-CC4E-9E25-AB36CA8544AE}" type="datetimeFigureOut">
              <a:rPr lang="en-US" smtClean="0"/>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4ED09-FC6B-7E42-BE79-A80889C1D5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bs.gov.au/Ausstats/abs@.nsf/0/3884CF7AD3B5B48ACA25720900186AD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itle_page_pictur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itle 1"/>
          <p:cNvSpPr>
            <a:spLocks noGrp="1"/>
          </p:cNvSpPr>
          <p:nvPr>
            <p:ph type="ctrTitle"/>
          </p:nvPr>
        </p:nvSpPr>
        <p:spPr>
          <a:xfrm>
            <a:off x="971550" y="836613"/>
            <a:ext cx="7269163" cy="2663825"/>
          </a:xfrm>
        </p:spPr>
        <p:txBody>
          <a:bodyPr>
            <a:normAutofit fontScale="90000"/>
          </a:bodyPr>
          <a:lstStyle/>
          <a:p>
            <a:r>
              <a:rPr lang="en-AU" b="1" dirty="0">
                <a:solidFill>
                  <a:schemeClr val="bg1"/>
                </a:solidFill>
              </a:rPr>
              <a:t>Dodgy data, language invisibility and the implications for social inclusion: a critical analysis of student language data in the Queensland Education system.  </a:t>
            </a:r>
            <a:endParaRPr lang="en-AU" dirty="0">
              <a:solidFill>
                <a:schemeClr val="bg1"/>
              </a:solidFill>
            </a:endParaRPr>
          </a:p>
        </p:txBody>
      </p:sp>
      <p:sp>
        <p:nvSpPr>
          <p:cNvPr id="6148" name="Subtitle 2"/>
          <p:cNvSpPr>
            <a:spLocks noGrp="1"/>
          </p:cNvSpPr>
          <p:nvPr>
            <p:ph type="subTitle" idx="1"/>
          </p:nvPr>
        </p:nvSpPr>
        <p:spPr>
          <a:xfrm>
            <a:off x="2051050" y="4419600"/>
            <a:ext cx="5184775" cy="720725"/>
          </a:xfrm>
        </p:spPr>
        <p:txBody>
          <a:bodyPr/>
          <a:lstStyle/>
          <a:p>
            <a:pPr eaLnBrk="1" hangingPunct="1"/>
            <a:r>
              <a:rPr lang="en-AU" dirty="0">
                <a:solidFill>
                  <a:srgbClr val="D9D9D9"/>
                </a:solidFill>
              </a:rPr>
              <a:t>Denise Angelo &amp;</a:t>
            </a:r>
            <a:r>
              <a:rPr lang="en-AU" dirty="0" smtClean="0">
                <a:solidFill>
                  <a:srgbClr val="D9D9D9"/>
                </a:solidFill>
              </a:rPr>
              <a:t> Sally Dixon</a:t>
            </a:r>
            <a:endParaRPr lang="en-AU" dirty="0">
              <a:solidFill>
                <a:srgbClr val="D9D9D9"/>
              </a:solidFill>
            </a:endParaRPr>
          </a:p>
        </p:txBody>
      </p:sp>
      <p:sp>
        <p:nvSpPr>
          <p:cNvPr id="6149" name="TextBox 3"/>
          <p:cNvSpPr txBox="1">
            <a:spLocks noChangeArrowheads="1"/>
          </p:cNvSpPr>
          <p:nvPr/>
        </p:nvSpPr>
        <p:spPr bwMode="auto">
          <a:xfrm>
            <a:off x="971550" y="3716338"/>
            <a:ext cx="7345363" cy="369332"/>
          </a:xfrm>
          <a:prstGeom prst="rect">
            <a:avLst/>
          </a:prstGeom>
          <a:noFill/>
          <a:ln w="9525">
            <a:noFill/>
            <a:miter lim="800000"/>
            <a:headEnd/>
            <a:tailEnd/>
          </a:ln>
        </p:spPr>
        <p:txBody>
          <a:bodyPr>
            <a:prstTxWarp prst="textNoShape">
              <a:avLst/>
            </a:prstTxWarp>
            <a:spAutoFit/>
          </a:bodyPr>
          <a:lstStyle/>
          <a:p>
            <a:endParaRPr lang="en-AU" dirty="0">
              <a:solidFill>
                <a:schemeClr val="bg1"/>
              </a:solidFill>
              <a:latin typeface="Calibri" pitchFamily="-107"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AU" sz="2400" dirty="0" smtClean="0"/>
              <a:t>SAE Proficiency Data</a:t>
            </a:r>
            <a:br>
              <a:rPr lang="en-AU" sz="2400" dirty="0" smtClean="0"/>
            </a:br>
            <a:r>
              <a:rPr lang="en-AU" sz="2400" dirty="0" smtClean="0"/>
              <a:t>‘</a:t>
            </a:r>
            <a:r>
              <a:rPr lang="en-AU" sz="2400" dirty="0" smtClean="0">
                <a:solidFill>
                  <a:srgbClr val="FF0000"/>
                </a:solidFill>
              </a:rPr>
              <a:t>E</a:t>
            </a:r>
            <a:r>
              <a:rPr lang="en-AU" sz="2400" dirty="0" smtClean="0"/>
              <a:t>nglish as a </a:t>
            </a:r>
            <a:r>
              <a:rPr lang="en-AU" sz="2400" dirty="0" smtClean="0">
                <a:solidFill>
                  <a:srgbClr val="FF0000"/>
                </a:solidFill>
              </a:rPr>
              <a:t>S</a:t>
            </a:r>
            <a:r>
              <a:rPr lang="en-AU" sz="2400" dirty="0" smtClean="0"/>
              <a:t>econd </a:t>
            </a:r>
            <a:r>
              <a:rPr lang="en-AU" sz="2400" dirty="0" smtClean="0">
                <a:solidFill>
                  <a:srgbClr val="FF0000"/>
                </a:solidFill>
              </a:rPr>
              <a:t>L</a:t>
            </a:r>
            <a:r>
              <a:rPr lang="en-AU" sz="2400" dirty="0" smtClean="0"/>
              <a:t>anguage’ (ESL)</a:t>
            </a:r>
            <a:endParaRPr lang="en-AU" sz="2400" dirty="0"/>
          </a:p>
        </p:txBody>
      </p:sp>
      <p:sp>
        <p:nvSpPr>
          <p:cNvPr id="7" name="Content Placeholder 6"/>
          <p:cNvSpPr>
            <a:spLocks noGrp="1"/>
          </p:cNvSpPr>
          <p:nvPr>
            <p:ph idx="1"/>
          </p:nvPr>
        </p:nvSpPr>
        <p:spPr/>
        <p:txBody>
          <a:bodyPr>
            <a:normAutofit/>
          </a:bodyPr>
          <a:lstStyle/>
          <a:p>
            <a:r>
              <a:rPr lang="en-AU" dirty="0" smtClean="0"/>
              <a:t>Only three </a:t>
            </a:r>
            <a:r>
              <a:rPr lang="en-AU" dirty="0" err="1" smtClean="0"/>
              <a:t>LLs</a:t>
            </a:r>
            <a:r>
              <a:rPr lang="en-AU" dirty="0" smtClean="0"/>
              <a:t> felt the school had accurate ESL/D stats. In many cases data was even inaccurate in schools with active ESL programs targeting Indigenous students. </a:t>
            </a:r>
          </a:p>
          <a:p>
            <a:r>
              <a:rPr lang="en-AU" dirty="0" smtClean="0"/>
              <a:t>Indigenous students were far less likely than overseas-born students to have their status as ESL/D learners recognised and recorded in the system.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L</a:t>
            </a:r>
            <a:r>
              <a:rPr lang="en-US" sz="3200" dirty="0" smtClean="0"/>
              <a:t>anguage </a:t>
            </a:r>
            <a:r>
              <a:rPr lang="en-US" sz="3200" dirty="0" smtClean="0">
                <a:solidFill>
                  <a:srgbClr val="FF0000"/>
                </a:solidFill>
              </a:rPr>
              <a:t>B</a:t>
            </a:r>
            <a:r>
              <a:rPr lang="en-US" sz="3200" dirty="0" smtClean="0"/>
              <a:t>ackground </a:t>
            </a:r>
            <a:r>
              <a:rPr lang="en-US" sz="3200" dirty="0" smtClean="0">
                <a:solidFill>
                  <a:srgbClr val="FF0000"/>
                </a:solidFill>
              </a:rPr>
              <a:t>O</a:t>
            </a:r>
            <a:r>
              <a:rPr lang="en-US" sz="3200" dirty="0" smtClean="0"/>
              <a:t>ther </a:t>
            </a:r>
            <a:r>
              <a:rPr lang="en-US" sz="3200" dirty="0" smtClean="0">
                <a:solidFill>
                  <a:srgbClr val="FF0000"/>
                </a:solidFill>
              </a:rPr>
              <a:t>T</a:t>
            </a:r>
            <a:r>
              <a:rPr lang="en-US" sz="3200" dirty="0" smtClean="0"/>
              <a:t>han </a:t>
            </a:r>
            <a:r>
              <a:rPr lang="en-US" sz="3200" dirty="0" smtClean="0">
                <a:solidFill>
                  <a:srgbClr val="FF0000"/>
                </a:solidFill>
              </a:rPr>
              <a:t>E</a:t>
            </a:r>
            <a:r>
              <a:rPr lang="en-US" sz="3200" dirty="0" smtClean="0"/>
              <a:t>nglish (LBOTE)</a:t>
            </a:r>
            <a:endParaRPr lang="en-US" sz="3200" dirty="0"/>
          </a:p>
        </p:txBody>
      </p:sp>
      <p:sp>
        <p:nvSpPr>
          <p:cNvPr id="8" name="Content Placeholder 7"/>
          <p:cNvSpPr>
            <a:spLocks noGrp="1"/>
          </p:cNvSpPr>
          <p:nvPr>
            <p:ph idx="1"/>
          </p:nvPr>
        </p:nvSpPr>
        <p:spPr>
          <a:xfrm>
            <a:off x="457200" y="1600200"/>
            <a:ext cx="8229600" cy="4343399"/>
          </a:xfrm>
        </p:spPr>
        <p:txBody>
          <a:bodyPr/>
          <a:lstStyle/>
          <a:p>
            <a:r>
              <a:rPr lang="en-AU" dirty="0" smtClean="0"/>
              <a:t>LBOTE data was as inaccurate as MLOTE/ESL. </a:t>
            </a:r>
          </a:p>
          <a:p>
            <a:r>
              <a:rPr lang="en-US" dirty="0" smtClean="0"/>
              <a:t>M</a:t>
            </a:r>
            <a:r>
              <a:rPr lang="en-AU" dirty="0" err="1" smtClean="0"/>
              <a:t>ost</a:t>
            </a:r>
            <a:r>
              <a:rPr lang="en-AU" dirty="0" smtClean="0"/>
              <a:t> schools under-reported the number of Indigenous LBOTE students.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AU" dirty="0" smtClean="0"/>
              <a:t>The ‘monolingual mindset’ and the missing pieces of knowledge about language and languag</a:t>
            </a:r>
            <a:r>
              <a:rPr lang="en-AU" u="sng" dirty="0" smtClean="0"/>
              <a:t>es</a:t>
            </a:r>
            <a:r>
              <a:rPr lang="en-AU" dirty="0" smtClean="0"/>
              <a:t> that this entails. </a:t>
            </a:r>
          </a:p>
          <a:p>
            <a:pPr marL="514350" indent="-514350">
              <a:buAutoNum type="arabicPeriod"/>
            </a:pPr>
            <a:r>
              <a:rPr lang="en-AU" dirty="0" smtClean="0"/>
              <a:t>The high stakes environment created by the national standardised testing program sidelines the explicit teaching of English and recognition of other languages </a:t>
            </a:r>
          </a:p>
          <a:p>
            <a:pPr marL="514350" indent="-514350">
              <a:buAutoNum type="arabicPeriod"/>
            </a:pPr>
            <a:r>
              <a:rPr lang="en-AU" dirty="0" smtClean="0"/>
              <a:t>The availability of a compelling and competing narrative &gt; ‘poverty languages’ &amp; ‘low socio-economic’ behaviours </a:t>
            </a:r>
          </a:p>
          <a:p>
            <a:pPr marL="514350" indent="-514350">
              <a:buAutoNum type="arabicPeriod"/>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PLAN screenshot.jpg"/>
          <p:cNvPicPr>
            <a:picLocks noGrp="1" noChangeAspect="1"/>
          </p:cNvPicPr>
          <p:nvPr>
            <p:ph idx="1"/>
          </p:nvPr>
        </p:nvPicPr>
        <p:blipFill>
          <a:blip r:embed="rId2"/>
          <a:srcRect l="-4092" r="-4092"/>
          <a:stretch>
            <a:fillRect/>
          </a:stretch>
        </p:blipFill>
        <p:spPr>
          <a:xfrm>
            <a:off x="145427" y="655638"/>
            <a:ext cx="8922373" cy="4906962"/>
          </a:xfrm>
        </p:spPr>
      </p:pic>
      <p:sp>
        <p:nvSpPr>
          <p:cNvPr id="2" name="Title 1"/>
          <p:cNvSpPr>
            <a:spLocks noGrp="1"/>
          </p:cNvSpPr>
          <p:nvPr>
            <p:ph type="title"/>
          </p:nvPr>
        </p:nvSpPr>
        <p:spPr/>
        <p:txBody>
          <a:bodyPr/>
          <a:lstStyle/>
          <a:p>
            <a:endParaRPr lang="en-US"/>
          </a:p>
        </p:txBody>
      </p:sp>
      <p:sp>
        <p:nvSpPr>
          <p:cNvPr id="7" name="Oval 6"/>
          <p:cNvSpPr/>
          <p:nvPr/>
        </p:nvSpPr>
        <p:spPr>
          <a:xfrm>
            <a:off x="7086600" y="2286000"/>
            <a:ext cx="609600" cy="1524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048000" y="2286000"/>
            <a:ext cx="609600" cy="1524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543859" y="838200"/>
            <a:ext cx="8142941" cy="4762500"/>
          </a:xfrm>
          <a:prstGeom prst="rect">
            <a:avLst/>
          </a:prstGeom>
        </p:spPr>
      </p:pic>
      <p:sp>
        <p:nvSpPr>
          <p:cNvPr id="6" name="Oval 5"/>
          <p:cNvSpPr/>
          <p:nvPr/>
        </p:nvSpPr>
        <p:spPr>
          <a:xfrm>
            <a:off x="3124200" y="2438400"/>
            <a:ext cx="609600" cy="1524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34200" y="2438400"/>
            <a:ext cx="609600" cy="1371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L</a:t>
            </a:r>
            <a:r>
              <a:rPr lang="en-US" sz="3200" dirty="0" smtClean="0"/>
              <a:t>anguage </a:t>
            </a:r>
            <a:r>
              <a:rPr lang="en-US" sz="3200" dirty="0" smtClean="0">
                <a:solidFill>
                  <a:srgbClr val="FF0000"/>
                </a:solidFill>
              </a:rPr>
              <a:t>B</a:t>
            </a:r>
            <a:r>
              <a:rPr lang="en-US" sz="3200" dirty="0" smtClean="0"/>
              <a:t>ackground </a:t>
            </a:r>
            <a:r>
              <a:rPr lang="en-US" sz="3200" dirty="0" smtClean="0">
                <a:solidFill>
                  <a:srgbClr val="FF0000"/>
                </a:solidFill>
              </a:rPr>
              <a:t>O</a:t>
            </a:r>
            <a:r>
              <a:rPr lang="en-US" sz="3200" dirty="0" smtClean="0"/>
              <a:t>ther </a:t>
            </a:r>
            <a:r>
              <a:rPr lang="en-US" sz="3200" dirty="0" smtClean="0">
                <a:solidFill>
                  <a:srgbClr val="FF0000"/>
                </a:solidFill>
              </a:rPr>
              <a:t>T</a:t>
            </a:r>
            <a:r>
              <a:rPr lang="en-US" sz="3200" dirty="0" smtClean="0"/>
              <a:t>han </a:t>
            </a:r>
            <a:r>
              <a:rPr lang="en-US" sz="3200" dirty="0" smtClean="0">
                <a:solidFill>
                  <a:srgbClr val="FF0000"/>
                </a:solidFill>
              </a:rPr>
              <a:t>E</a:t>
            </a:r>
            <a:r>
              <a:rPr lang="en-US" sz="3200" dirty="0" smtClean="0"/>
              <a:t>nglish (LBOTE)</a:t>
            </a:r>
            <a:endParaRPr lang="en-US" sz="3200" dirty="0"/>
          </a:p>
        </p:txBody>
      </p:sp>
      <p:pic>
        <p:nvPicPr>
          <p:cNvPr id="5" name="Content Placeholder 4" descr="LBOTE screenshot.tiff"/>
          <p:cNvPicPr>
            <a:picLocks noGrp="1" noChangeAspect="1"/>
          </p:cNvPicPr>
          <p:nvPr>
            <p:ph idx="1"/>
          </p:nvPr>
        </p:nvPicPr>
        <p:blipFill>
          <a:blip r:embed="rId2"/>
          <a:srcRect t="-3346" b="-3346"/>
          <a:stretch>
            <a:fillRect/>
          </a:stretch>
        </p:blipFill>
        <p:spPr>
          <a:xfrm>
            <a:off x="1219200" y="2590800"/>
            <a:ext cx="6096427" cy="3352800"/>
          </a:xfrm>
        </p:spPr>
      </p:pic>
      <p:sp>
        <p:nvSpPr>
          <p:cNvPr id="6" name="Right Arrow 5"/>
          <p:cNvSpPr/>
          <p:nvPr/>
        </p:nvSpPr>
        <p:spPr>
          <a:xfrm>
            <a:off x="457200" y="4953000"/>
            <a:ext cx="762000" cy="457200"/>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 y="1667470"/>
            <a:ext cx="7315200" cy="923330"/>
          </a:xfrm>
          <a:prstGeom prst="rect">
            <a:avLst/>
          </a:prstGeom>
          <a:noFill/>
        </p:spPr>
        <p:txBody>
          <a:bodyPr wrap="square" rtlCol="0">
            <a:spAutoFit/>
          </a:bodyPr>
          <a:lstStyle/>
          <a:p>
            <a:r>
              <a:rPr lang="en-AU" dirty="0" smtClean="0"/>
              <a:t>“either the student or parents/guardians speaks a language other than English at home”. ACARA, 2011 </a:t>
            </a:r>
            <a:r>
              <a:rPr lang="en-AU" dirty="0" err="1" smtClean="0"/>
              <a:t>p</a:t>
            </a:r>
            <a:r>
              <a:rPr lang="en-AU" dirty="0" smtClean="0"/>
              <a:t>. vi</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Whose gap?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181600" y="1600200"/>
            <a:ext cx="27432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Non-Indigenous kids NAPLAN scores</a:t>
            </a:r>
          </a:p>
        </p:txBody>
      </p:sp>
      <p:sp>
        <p:nvSpPr>
          <p:cNvPr id="5" name="Rectangle 4"/>
          <p:cNvSpPr/>
          <p:nvPr/>
        </p:nvSpPr>
        <p:spPr>
          <a:xfrm>
            <a:off x="990600" y="1600200"/>
            <a:ext cx="25908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Indigenous kids NAPLAN scores</a:t>
            </a:r>
            <a:endParaRPr lang="en-US" dirty="0"/>
          </a:p>
        </p:txBody>
      </p:sp>
      <p:sp>
        <p:nvSpPr>
          <p:cNvPr id="8" name="Down Arrow 7"/>
          <p:cNvSpPr/>
          <p:nvPr/>
        </p:nvSpPr>
        <p:spPr>
          <a:xfrm>
            <a:off x="4191000" y="1143000"/>
            <a:ext cx="381000" cy="685800"/>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90600" y="3733800"/>
            <a:ext cx="25908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Indigenous kids’ current language repertoires</a:t>
            </a:r>
            <a:endParaRPr lang="en-US" dirty="0"/>
          </a:p>
        </p:txBody>
      </p:sp>
      <p:sp>
        <p:nvSpPr>
          <p:cNvPr id="10" name="Rectangle 9"/>
          <p:cNvSpPr/>
          <p:nvPr/>
        </p:nvSpPr>
        <p:spPr>
          <a:xfrm>
            <a:off x="5181600" y="3733800"/>
            <a:ext cx="27432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Indigenous kids’ current language repertoires </a:t>
            </a:r>
          </a:p>
          <a:p>
            <a:pPr algn="ctr"/>
            <a:r>
              <a:rPr lang="en-US" dirty="0" smtClean="0"/>
              <a:t>+PLUS SAE</a:t>
            </a:r>
            <a:endParaRPr lang="en-US" dirty="0"/>
          </a:p>
        </p:txBody>
      </p:sp>
      <p:cxnSp>
        <p:nvCxnSpPr>
          <p:cNvPr id="15" name="Straight Arrow Connector 14"/>
          <p:cNvCxnSpPr/>
          <p:nvPr/>
        </p:nvCxnSpPr>
        <p:spPr>
          <a:xfrm>
            <a:off x="3581400" y="2057400"/>
            <a:ext cx="1600200"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581400" y="4343400"/>
            <a:ext cx="1600200" cy="15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Whose gap?</a:t>
            </a:r>
            <a:endParaRPr lang="en-US" dirty="0"/>
          </a:p>
        </p:txBody>
      </p:sp>
      <p:sp>
        <p:nvSpPr>
          <p:cNvPr id="3" name="Content Placeholder 2"/>
          <p:cNvSpPr>
            <a:spLocks noGrp="1"/>
          </p:cNvSpPr>
          <p:nvPr>
            <p:ph idx="1"/>
          </p:nvPr>
        </p:nvSpPr>
        <p:spPr/>
        <p:txBody>
          <a:bodyPr/>
          <a:lstStyle/>
          <a:p>
            <a:endParaRPr lang="en-US" dirty="0"/>
          </a:p>
        </p:txBody>
      </p:sp>
      <p:sp>
        <p:nvSpPr>
          <p:cNvPr id="11" name="Rectangle 10"/>
          <p:cNvSpPr/>
          <p:nvPr/>
        </p:nvSpPr>
        <p:spPr>
          <a:xfrm>
            <a:off x="1066800" y="3810000"/>
            <a:ext cx="2514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ESL/D-learning Indigenous students</a:t>
            </a:r>
          </a:p>
          <a:p>
            <a:pPr algn="ctr"/>
            <a:endParaRPr lang="en-US" dirty="0"/>
          </a:p>
        </p:txBody>
      </p:sp>
      <p:sp>
        <p:nvSpPr>
          <p:cNvPr id="13" name="Rectangle 12"/>
          <p:cNvSpPr/>
          <p:nvPr/>
        </p:nvSpPr>
        <p:spPr>
          <a:xfrm>
            <a:off x="5257800" y="3810000"/>
            <a:ext cx="28194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Monolingual, non-Indigenous students</a:t>
            </a:r>
            <a:endParaRPr lang="en-US" dirty="0"/>
          </a:p>
        </p:txBody>
      </p:sp>
      <p:sp>
        <p:nvSpPr>
          <p:cNvPr id="14" name="Oval 13"/>
          <p:cNvSpPr/>
          <p:nvPr/>
        </p:nvSpPr>
        <p:spPr>
          <a:xfrm>
            <a:off x="3352800" y="1600200"/>
            <a:ext cx="2209800"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Multilingual students</a:t>
            </a:r>
            <a:endParaRPr lang="en-US" dirty="0"/>
          </a:p>
        </p:txBody>
      </p:sp>
      <p:cxnSp>
        <p:nvCxnSpPr>
          <p:cNvPr id="16" name="Straight Arrow Connector 15"/>
          <p:cNvCxnSpPr/>
          <p:nvPr/>
        </p:nvCxnSpPr>
        <p:spPr>
          <a:xfrm rot="5400000" flipH="1" flipV="1">
            <a:off x="2857500" y="2857500"/>
            <a:ext cx="1143000" cy="762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V="1">
            <a:off x="4914900" y="2781300"/>
            <a:ext cx="1143000" cy="9144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AU" b="1" i="1">
                <a:solidFill>
                  <a:srgbClr val="800080"/>
                </a:solidFill>
                <a:effectLst>
                  <a:outerShdw blurRad="38100" dist="38100" dir="2700000" algn="tl">
                    <a:srgbClr val="DDDDDD"/>
                  </a:outerShdw>
                </a:effectLst>
                <a:ea typeface="Times New Roman" pitchFamily="-107" charset="0"/>
                <a:cs typeface="Times New Roman" pitchFamily="-107" charset="0"/>
              </a:rPr>
              <a:t>3 way strong</a:t>
            </a:r>
          </a:p>
        </p:txBody>
      </p:sp>
      <p:sp>
        <p:nvSpPr>
          <p:cNvPr id="40963" name="Rectangle 3"/>
          <p:cNvSpPr>
            <a:spLocks noGrp="1" noChangeArrowheads="1"/>
          </p:cNvSpPr>
          <p:nvPr>
            <p:ph type="body" idx="1"/>
          </p:nvPr>
        </p:nvSpPr>
        <p:spPr/>
        <p:txBody>
          <a:bodyPr/>
          <a:lstStyle/>
          <a:p>
            <a:pPr eaLnBrk="1" hangingPunct="1">
              <a:buFontTx/>
              <a:buNone/>
            </a:pPr>
            <a:r>
              <a:rPr lang="en-AU" sz="1800"/>
              <a:t> </a:t>
            </a:r>
          </a:p>
        </p:txBody>
      </p:sp>
      <p:pic>
        <p:nvPicPr>
          <p:cNvPr id="40964" name="Picture 4" descr="Muscles"/>
          <p:cNvPicPr>
            <a:picLocks noChangeAspect="1" noChangeArrowheads="1"/>
          </p:cNvPicPr>
          <p:nvPr/>
        </p:nvPicPr>
        <p:blipFill>
          <a:blip r:embed="rId2"/>
          <a:srcRect/>
          <a:stretch>
            <a:fillRect/>
          </a:stretch>
        </p:blipFill>
        <p:spPr bwMode="auto">
          <a:xfrm>
            <a:off x="3203575" y="1268413"/>
            <a:ext cx="2746375" cy="2855912"/>
          </a:xfrm>
          <a:prstGeom prst="rect">
            <a:avLst/>
          </a:prstGeom>
          <a:noFill/>
          <a:ln w="9525">
            <a:noFill/>
            <a:miter lim="800000"/>
            <a:headEnd/>
            <a:tailEnd/>
          </a:ln>
        </p:spPr>
      </p:pic>
      <p:sp>
        <p:nvSpPr>
          <p:cNvPr id="51205" name="Text Box 5"/>
          <p:cNvSpPr txBox="1">
            <a:spLocks noChangeArrowheads="1"/>
          </p:cNvSpPr>
          <p:nvPr/>
        </p:nvSpPr>
        <p:spPr bwMode="auto">
          <a:xfrm>
            <a:off x="-541338" y="2924175"/>
            <a:ext cx="4572001" cy="1657350"/>
          </a:xfrm>
          <a:prstGeom prst="rect">
            <a:avLst/>
          </a:prstGeom>
          <a:noFill/>
          <a:ln w="9525">
            <a:noFill/>
            <a:miter lim="800000"/>
            <a:headEnd/>
            <a:tailEnd/>
          </a:ln>
        </p:spPr>
        <p:txBody>
          <a:bodyPr>
            <a:prstTxWarp prst="textNoShape">
              <a:avLst/>
            </a:prstTxWarp>
          </a:bodyPr>
          <a:lstStyle/>
          <a:p>
            <a:pPr algn="ctr">
              <a:defRPr/>
            </a:pPr>
            <a:r>
              <a:rPr lang="en-AU" altLang="zh-CN" sz="1400" b="1" i="1">
                <a:solidFill>
                  <a:srgbClr val="800080"/>
                </a:solidFill>
                <a:effectLst>
                  <a:outerShdw blurRad="38100" dist="38100" dir="2700000" algn="tl">
                    <a:srgbClr val="DDDDDD"/>
                  </a:outerShdw>
                </a:effectLst>
                <a:ea typeface="SimSun" pitchFamily="2" charset="-122"/>
                <a:cs typeface="SimSun" pitchFamily="2" charset="-122"/>
              </a:rPr>
              <a:t>Recognise</a:t>
            </a:r>
            <a:endParaRPr lang="en-AU" altLang="zh-CN" sz="1400" b="1">
              <a:latin typeface="Times New Roman" pitchFamily="-107" charset="0"/>
              <a:ea typeface="SimSun" pitchFamily="2" charset="-122"/>
              <a:cs typeface="SimSun" pitchFamily="2" charset="-122"/>
            </a:endParaRPr>
          </a:p>
          <a:p>
            <a:pPr algn="ctr">
              <a:defRPr/>
            </a:pPr>
            <a:r>
              <a:rPr lang="en-AU" sz="1400" i="1">
                <a:solidFill>
                  <a:srgbClr val="800080"/>
                </a:solidFill>
                <a:effectLst>
                  <a:outerShdw blurRad="38100" dist="38100" dir="2700000" algn="tl">
                    <a:srgbClr val="DDDDDD"/>
                  </a:outerShdw>
                </a:effectLst>
                <a:ea typeface="SimSun" pitchFamily="2" charset="-122"/>
                <a:cs typeface="SimSun" pitchFamily="2" charset="-122"/>
              </a:rPr>
              <a:t>the language varieties</a:t>
            </a:r>
          </a:p>
          <a:p>
            <a:pPr algn="ctr">
              <a:defRPr/>
            </a:pPr>
            <a:r>
              <a:rPr lang="en-AU" sz="1400" i="1">
                <a:solidFill>
                  <a:srgbClr val="800080"/>
                </a:solidFill>
                <a:effectLst>
                  <a:outerShdw blurRad="38100" dist="38100" dir="2700000" algn="tl">
                    <a:srgbClr val="DDDDDD"/>
                  </a:outerShdw>
                </a:effectLst>
                <a:ea typeface="SimSun" pitchFamily="2" charset="-122"/>
                <a:cs typeface="SimSun" pitchFamily="2" charset="-122"/>
              </a:rPr>
              <a:t>which Aboriginal and Torres Strait Islander </a:t>
            </a:r>
          </a:p>
          <a:p>
            <a:pPr algn="ctr">
              <a:defRPr/>
            </a:pPr>
            <a:r>
              <a:rPr lang="en-AU" sz="1400" i="1">
                <a:solidFill>
                  <a:srgbClr val="800080"/>
                </a:solidFill>
                <a:effectLst>
                  <a:outerShdw blurRad="38100" dist="38100" dir="2700000" algn="tl">
                    <a:srgbClr val="DDDDDD"/>
                  </a:outerShdw>
                </a:effectLst>
                <a:ea typeface="SimSun" pitchFamily="2" charset="-122"/>
                <a:cs typeface="SimSun" pitchFamily="2" charset="-122"/>
              </a:rPr>
              <a:t>children, families and communities</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are using for their “everyday” talk</a:t>
            </a:r>
            <a:endParaRPr lang="en-AU">
              <a:ea typeface="+mn-ea"/>
              <a:cs typeface="+mn-cs"/>
            </a:endParaRPr>
          </a:p>
        </p:txBody>
      </p:sp>
      <p:sp>
        <p:nvSpPr>
          <p:cNvPr id="51206" name="Text Box 6"/>
          <p:cNvSpPr txBox="1">
            <a:spLocks noChangeArrowheads="1"/>
          </p:cNvSpPr>
          <p:nvPr/>
        </p:nvSpPr>
        <p:spPr bwMode="auto">
          <a:xfrm>
            <a:off x="4511675" y="2997200"/>
            <a:ext cx="4632325" cy="1257300"/>
          </a:xfrm>
          <a:prstGeom prst="rect">
            <a:avLst/>
          </a:prstGeom>
          <a:noFill/>
          <a:ln w="9525">
            <a:noFill/>
            <a:miter lim="800000"/>
            <a:headEnd/>
            <a:tailEnd/>
          </a:ln>
        </p:spPr>
        <p:txBody>
          <a:bodyPr>
            <a:prstTxWarp prst="textNoShape">
              <a:avLst/>
            </a:prstTxWarp>
          </a:bodyPr>
          <a:lstStyle/>
          <a:p>
            <a:pPr algn="ctr">
              <a:defRPr/>
            </a:pPr>
            <a:r>
              <a:rPr lang="en-AU" altLang="zh-CN" sz="1400" b="1" i="1">
                <a:solidFill>
                  <a:srgbClr val="800080"/>
                </a:solidFill>
                <a:effectLst>
                  <a:outerShdw blurRad="38100" dist="38100" dir="2700000" algn="tl">
                    <a:srgbClr val="DDDDDD"/>
                  </a:outerShdw>
                </a:effectLst>
                <a:ea typeface="SimSun" pitchFamily="2" charset="-122"/>
                <a:cs typeface="SimSun" pitchFamily="2" charset="-122"/>
              </a:rPr>
              <a:t>Engage</a:t>
            </a:r>
            <a:endParaRPr lang="en-AU" altLang="zh-CN" sz="1400">
              <a:latin typeface="Times New Roman" pitchFamily="-107" charset="0"/>
              <a:ea typeface="SimSun" pitchFamily="2" charset="-122"/>
              <a:cs typeface="SimSun" pitchFamily="2" charset="-122"/>
            </a:endParaRP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Aboriginal and Torres Strait Islander students</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in learning and achieving in schools</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by teaching Standard Australian English</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explicitly, actively and meaningfully</a:t>
            </a:r>
            <a:endParaRPr lang="en-AU">
              <a:ea typeface="+mn-ea"/>
              <a:cs typeface="+mn-cs"/>
            </a:endParaRPr>
          </a:p>
        </p:txBody>
      </p:sp>
      <p:sp>
        <p:nvSpPr>
          <p:cNvPr id="51207" name="Text Box 7"/>
          <p:cNvSpPr txBox="1">
            <a:spLocks noChangeArrowheads="1"/>
          </p:cNvSpPr>
          <p:nvPr/>
        </p:nvSpPr>
        <p:spPr bwMode="auto">
          <a:xfrm>
            <a:off x="1403350" y="4652963"/>
            <a:ext cx="5461000" cy="1257300"/>
          </a:xfrm>
          <a:prstGeom prst="rect">
            <a:avLst/>
          </a:prstGeom>
          <a:noFill/>
          <a:ln w="9525">
            <a:noFill/>
            <a:miter lim="800000"/>
            <a:headEnd/>
            <a:tailEnd/>
          </a:ln>
        </p:spPr>
        <p:txBody>
          <a:bodyPr>
            <a:prstTxWarp prst="textNoShape">
              <a:avLst/>
            </a:prstTxWarp>
          </a:bodyPr>
          <a:lstStyle/>
          <a:p>
            <a:pPr algn="ctr">
              <a:defRPr/>
            </a:pPr>
            <a:r>
              <a:rPr lang="en-AU" altLang="zh-CN" sz="1400" b="1" i="1">
                <a:solidFill>
                  <a:srgbClr val="800080"/>
                </a:solidFill>
                <a:effectLst>
                  <a:outerShdw blurRad="38100" dist="38100" dir="2700000" algn="tl">
                    <a:srgbClr val="DDDDDD"/>
                  </a:outerShdw>
                </a:effectLst>
                <a:ea typeface="SimSun" pitchFamily="2" charset="-122"/>
                <a:cs typeface="SimSun" pitchFamily="2" charset="-122"/>
              </a:rPr>
              <a:t>Support</a:t>
            </a:r>
            <a:endParaRPr lang="en-AU" altLang="zh-CN" sz="1400">
              <a:latin typeface="Times New Roman" pitchFamily="-107" charset="0"/>
              <a:ea typeface="SimSun" pitchFamily="2" charset="-122"/>
              <a:cs typeface="SimSun" pitchFamily="2" charset="-122"/>
            </a:endParaRP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Aboriginal and Torres Strait Islander children’s</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rights to their traditional heritage</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by maintaining, learning or researching</a:t>
            </a:r>
          </a:p>
          <a:p>
            <a:pPr algn="ctr">
              <a:defRPr/>
            </a:pPr>
            <a:r>
              <a:rPr lang="en-AU" altLang="zh-CN" sz="1400" i="1">
                <a:solidFill>
                  <a:srgbClr val="800080"/>
                </a:solidFill>
                <a:effectLst>
                  <a:outerShdw blurRad="38100" dist="38100" dir="2700000" algn="tl">
                    <a:srgbClr val="DDDDDD"/>
                  </a:outerShdw>
                </a:effectLst>
                <a:ea typeface="SimSun" pitchFamily="2" charset="-122"/>
                <a:cs typeface="SimSun" pitchFamily="2" charset="-122"/>
              </a:rPr>
              <a:t>their traditional languages and cultures</a:t>
            </a:r>
            <a:endParaRPr lang="en-AU">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AU" sz="2400" dirty="0" smtClean="0"/>
              <a:t>Advice from the Teaching and Learning Branch’s ‘ESL in the classroom’ website:</a:t>
            </a:r>
            <a:r>
              <a:rPr lang="en-AU" sz="2400" b="1" dirty="0" smtClean="0"/>
              <a:t/>
            </a:r>
            <a:br>
              <a:rPr lang="en-AU" sz="2400" b="1" dirty="0" smtClean="0"/>
            </a:br>
            <a:endParaRPr lang="en-AU" sz="2400" dirty="0"/>
          </a:p>
        </p:txBody>
      </p:sp>
      <p:sp>
        <p:nvSpPr>
          <p:cNvPr id="30723" name="Rectangle 3"/>
          <p:cNvSpPr>
            <a:spLocks noGrp="1" noChangeArrowheads="1"/>
          </p:cNvSpPr>
          <p:nvPr>
            <p:ph type="body" idx="1"/>
          </p:nvPr>
        </p:nvSpPr>
        <p:spPr>
          <a:xfrm>
            <a:off x="468313" y="1417639"/>
            <a:ext cx="8229600" cy="4144962"/>
          </a:xfrm>
        </p:spPr>
        <p:txBody>
          <a:bodyPr/>
          <a:lstStyle/>
          <a:p>
            <a:pPr>
              <a:lnSpc>
                <a:spcPct val="80000"/>
              </a:lnSpc>
              <a:buFontTx/>
              <a:buNone/>
            </a:pPr>
            <a:endParaRPr lang="en-AU" sz="1800" b="1" dirty="0" smtClean="0">
              <a:solidFill>
                <a:schemeClr val="tx1">
                  <a:lumMod val="75000"/>
                  <a:lumOff val="25000"/>
                </a:schemeClr>
              </a:solidFill>
            </a:endParaRPr>
          </a:p>
          <a:p>
            <a:pPr>
              <a:lnSpc>
                <a:spcPct val="80000"/>
              </a:lnSpc>
              <a:buFontTx/>
              <a:buNone/>
            </a:pPr>
            <a:r>
              <a:rPr lang="en-AU" sz="1800" b="1" dirty="0" smtClean="0">
                <a:solidFill>
                  <a:schemeClr val="tx1">
                    <a:lumMod val="75000"/>
                    <a:lumOff val="25000"/>
                  </a:schemeClr>
                </a:solidFill>
              </a:rPr>
              <a:t>Language </a:t>
            </a:r>
            <a:r>
              <a:rPr lang="en-AU" sz="1800" b="1" dirty="0">
                <a:solidFill>
                  <a:schemeClr val="tx1">
                    <a:lumMod val="75000"/>
                    <a:lumOff val="25000"/>
                  </a:schemeClr>
                </a:solidFill>
              </a:rPr>
              <a:t>codes developed by the Australian Bureau of Statistics</a:t>
            </a:r>
            <a:endParaRPr lang="en-AU" sz="1800" dirty="0">
              <a:solidFill>
                <a:schemeClr val="tx1">
                  <a:lumMod val="75000"/>
                  <a:lumOff val="25000"/>
                </a:schemeClr>
              </a:solidFill>
            </a:endParaRPr>
          </a:p>
          <a:p>
            <a:pPr>
              <a:lnSpc>
                <a:spcPct val="80000"/>
              </a:lnSpc>
            </a:pPr>
            <a:r>
              <a:rPr lang="en-AU" sz="1800" dirty="0">
                <a:solidFill>
                  <a:schemeClr val="tx1">
                    <a:lumMod val="75000"/>
                    <a:lumOff val="25000"/>
                  </a:schemeClr>
                </a:solidFill>
              </a:rPr>
              <a:t>Schools enter MLOTE and LBOTE information via numerical codes derived from the Australian Bureau of Statistics (ABS). This may be quite difficult to determine for Aboriginal creoles and related varieties in Queensland. </a:t>
            </a:r>
          </a:p>
          <a:p>
            <a:pPr>
              <a:lnSpc>
                <a:spcPct val="80000"/>
              </a:lnSpc>
            </a:pPr>
            <a:r>
              <a:rPr lang="en-AU" sz="1800" dirty="0">
                <a:solidFill>
                  <a:schemeClr val="tx1">
                    <a:lumMod val="75000"/>
                    <a:lumOff val="25000"/>
                  </a:schemeClr>
                </a:solidFill>
              </a:rPr>
              <a:t>The terms used by Aboriginal and Torres Strait Islander families to describe their languages (for example, Broken, Murri and Slang) are generally not included in </a:t>
            </a:r>
            <a:r>
              <a:rPr lang="en-AU" sz="1800" u="sng" dirty="0">
                <a:solidFill>
                  <a:schemeClr val="tx1">
                    <a:lumMod val="75000"/>
                    <a:lumOff val="25000"/>
                  </a:schemeClr>
                </a:solidFill>
                <a:hlinkClick r:id="rId2"/>
              </a:rPr>
              <a:t>ABS language codes</a:t>
            </a:r>
            <a:r>
              <a:rPr lang="en-AU" sz="1800" dirty="0">
                <a:solidFill>
                  <a:schemeClr val="tx1">
                    <a:lumMod val="75000"/>
                    <a:lumOff val="25000"/>
                  </a:schemeClr>
                </a:solidFill>
              </a:rPr>
              <a:t>. In this case, terminology used by the family should be noted and the following codes used (in One School):</a:t>
            </a:r>
          </a:p>
          <a:p>
            <a:pPr>
              <a:lnSpc>
                <a:spcPct val="80000"/>
              </a:lnSpc>
              <a:buFontTx/>
              <a:buNone/>
            </a:pPr>
            <a:r>
              <a:rPr lang="en-AU" sz="1800" b="1" dirty="0">
                <a:solidFill>
                  <a:schemeClr val="tx1">
                    <a:lumMod val="75000"/>
                    <a:lumOff val="25000"/>
                  </a:schemeClr>
                </a:solidFill>
              </a:rPr>
              <a:t>8403</a:t>
            </a:r>
            <a:r>
              <a:rPr lang="en-AU" sz="1800" dirty="0">
                <a:solidFill>
                  <a:schemeClr val="tx1">
                    <a:lumMod val="75000"/>
                    <a:lumOff val="25000"/>
                  </a:schemeClr>
                </a:solidFill>
              </a:rPr>
              <a:t> - </a:t>
            </a:r>
            <a:r>
              <a:rPr lang="en-AU" sz="1800" i="1" dirty="0">
                <a:solidFill>
                  <a:schemeClr val="tx1">
                    <a:lumMod val="75000"/>
                    <a:lumOff val="25000"/>
                  </a:schemeClr>
                </a:solidFill>
              </a:rPr>
              <a:t>Torres Strait Creole</a:t>
            </a:r>
            <a:r>
              <a:rPr lang="en-AU" sz="1800" dirty="0">
                <a:solidFill>
                  <a:schemeClr val="tx1">
                    <a:lumMod val="75000"/>
                    <a:lumOff val="25000"/>
                  </a:schemeClr>
                </a:solidFill>
              </a:rPr>
              <a:t> (which might be referred to as </a:t>
            </a:r>
            <a:r>
              <a:rPr lang="en-AU" sz="1800" dirty="0" err="1">
                <a:solidFill>
                  <a:schemeClr val="tx1">
                    <a:lumMod val="75000"/>
                    <a:lumOff val="25000"/>
                  </a:schemeClr>
                </a:solidFill>
              </a:rPr>
              <a:t>Yumpla</a:t>
            </a:r>
            <a:r>
              <a:rPr lang="en-AU" sz="1800" dirty="0">
                <a:solidFill>
                  <a:schemeClr val="tx1">
                    <a:lumMod val="75000"/>
                    <a:lumOff val="25000"/>
                  </a:schemeClr>
                </a:solidFill>
              </a:rPr>
              <a:t> </a:t>
            </a:r>
            <a:r>
              <a:rPr lang="en-AU" sz="1800" dirty="0" err="1">
                <a:solidFill>
                  <a:schemeClr val="tx1">
                    <a:lumMod val="75000"/>
                    <a:lumOff val="25000"/>
                  </a:schemeClr>
                </a:solidFill>
              </a:rPr>
              <a:t>Tok</a:t>
            </a:r>
            <a:r>
              <a:rPr lang="en-AU" sz="1800" dirty="0">
                <a:solidFill>
                  <a:schemeClr val="tx1">
                    <a:lumMod val="75000"/>
                    <a:lumOff val="25000"/>
                  </a:schemeClr>
                </a:solidFill>
              </a:rPr>
              <a:t> or Broken) </a:t>
            </a:r>
          </a:p>
          <a:p>
            <a:pPr>
              <a:lnSpc>
                <a:spcPct val="80000"/>
              </a:lnSpc>
              <a:buFontTx/>
              <a:buNone/>
            </a:pPr>
            <a:r>
              <a:rPr lang="en-AU" sz="1800" b="1" dirty="0">
                <a:solidFill>
                  <a:schemeClr val="tx1">
                    <a:lumMod val="75000"/>
                    <a:lumOff val="25000"/>
                  </a:schemeClr>
                </a:solidFill>
              </a:rPr>
              <a:t>8300</a:t>
            </a:r>
            <a:r>
              <a:rPr lang="en-AU" sz="1800" dirty="0">
                <a:solidFill>
                  <a:schemeClr val="tx1">
                    <a:lumMod val="75000"/>
                    <a:lumOff val="25000"/>
                  </a:schemeClr>
                </a:solidFill>
              </a:rPr>
              <a:t> - </a:t>
            </a:r>
            <a:r>
              <a:rPr lang="en-AU" sz="1800" i="1" dirty="0">
                <a:solidFill>
                  <a:schemeClr val="tx1">
                    <a:lumMod val="75000"/>
                    <a:lumOff val="25000"/>
                  </a:schemeClr>
                </a:solidFill>
              </a:rPr>
              <a:t>Cape York Peninsula Languages, </a:t>
            </a:r>
            <a:r>
              <a:rPr lang="en-AU" sz="1800" i="1" dirty="0" err="1">
                <a:solidFill>
                  <a:schemeClr val="tx1">
                    <a:lumMod val="75000"/>
                    <a:lumOff val="25000"/>
                  </a:schemeClr>
                </a:solidFill>
              </a:rPr>
              <a:t>nfd</a:t>
            </a:r>
            <a:r>
              <a:rPr lang="en-AU" sz="1800" i="1" dirty="0">
                <a:solidFill>
                  <a:schemeClr val="tx1">
                    <a:lumMod val="75000"/>
                    <a:lumOff val="25000"/>
                  </a:schemeClr>
                </a:solidFill>
              </a:rPr>
              <a:t> (not further defined)</a:t>
            </a:r>
            <a:r>
              <a:rPr lang="en-AU" sz="1800" dirty="0">
                <a:solidFill>
                  <a:schemeClr val="tx1">
                    <a:lumMod val="75000"/>
                    <a:lumOff val="25000"/>
                  </a:schemeClr>
                </a:solidFill>
              </a:rPr>
              <a:t> (including Cape York creoles which might be referred to as Lockhart, Kowanyama or Broken) </a:t>
            </a:r>
          </a:p>
          <a:p>
            <a:pPr>
              <a:lnSpc>
                <a:spcPct val="80000"/>
              </a:lnSpc>
              <a:buFontTx/>
              <a:buNone/>
            </a:pPr>
            <a:r>
              <a:rPr lang="en-AU" sz="1800" b="1" dirty="0">
                <a:solidFill>
                  <a:schemeClr val="tx1">
                    <a:lumMod val="75000"/>
                    <a:lumOff val="25000"/>
                  </a:schemeClr>
                </a:solidFill>
              </a:rPr>
              <a:t>8000</a:t>
            </a:r>
            <a:r>
              <a:rPr lang="en-AU" sz="1800" dirty="0">
                <a:solidFill>
                  <a:schemeClr val="tx1">
                    <a:lumMod val="75000"/>
                    <a:lumOff val="25000"/>
                  </a:schemeClr>
                </a:solidFill>
              </a:rPr>
              <a:t> - </a:t>
            </a:r>
            <a:r>
              <a:rPr lang="en-AU" sz="1800" i="1" dirty="0">
                <a:solidFill>
                  <a:schemeClr val="tx1">
                    <a:lumMod val="75000"/>
                    <a:lumOff val="25000"/>
                  </a:schemeClr>
                </a:solidFill>
              </a:rPr>
              <a:t>Australian Indigenous languages, </a:t>
            </a:r>
            <a:r>
              <a:rPr lang="en-AU" sz="1800" i="1" dirty="0" err="1">
                <a:solidFill>
                  <a:schemeClr val="tx1">
                    <a:lumMod val="75000"/>
                    <a:lumOff val="25000"/>
                  </a:schemeClr>
                </a:solidFill>
              </a:rPr>
              <a:t>nfd</a:t>
            </a:r>
            <a:r>
              <a:rPr lang="en-AU" sz="1800" dirty="0">
                <a:solidFill>
                  <a:schemeClr val="tx1">
                    <a:lumMod val="75000"/>
                    <a:lumOff val="25000"/>
                  </a:schemeClr>
                </a:solidFill>
              </a:rPr>
              <a:t>, (including other creoles which might be referred to as Lingo, Murri, Broken or Slang) </a:t>
            </a:r>
          </a:p>
          <a:p>
            <a:pPr>
              <a:lnSpc>
                <a:spcPct val="80000"/>
              </a:lnSpc>
              <a:buFontTx/>
              <a:buNone/>
            </a:pPr>
            <a:r>
              <a:rPr lang="en-AU" sz="1800" b="1" dirty="0">
                <a:solidFill>
                  <a:schemeClr val="tx1">
                    <a:lumMod val="75000"/>
                    <a:lumOff val="25000"/>
                  </a:schemeClr>
                </a:solidFill>
              </a:rPr>
              <a:t>8998</a:t>
            </a:r>
            <a:r>
              <a:rPr lang="en-AU" sz="1800" dirty="0">
                <a:solidFill>
                  <a:schemeClr val="tx1">
                    <a:lumMod val="75000"/>
                    <a:lumOff val="25000"/>
                  </a:schemeClr>
                </a:solidFill>
              </a:rPr>
              <a:t> - </a:t>
            </a:r>
            <a:r>
              <a:rPr lang="en-AU" sz="1800" i="1" dirty="0">
                <a:solidFill>
                  <a:schemeClr val="tx1">
                    <a:lumMod val="75000"/>
                    <a:lumOff val="25000"/>
                  </a:schemeClr>
                </a:solidFill>
              </a:rPr>
              <a:t>Aboriginal English</a:t>
            </a:r>
            <a:r>
              <a:rPr lang="en-AU" sz="1800" dirty="0">
                <a:solidFill>
                  <a:schemeClr val="tx1">
                    <a:lumMod val="75000"/>
                    <a:lumOff val="25000"/>
                  </a:schemeClr>
                </a:solidFill>
              </a:rPr>
              <a:t>, so described (including various dialects).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“Bridging the Language Gap”</a:t>
            </a:r>
            <a:endParaRPr lang="en-US" dirty="0"/>
          </a:p>
        </p:txBody>
      </p:sp>
      <p:sp>
        <p:nvSpPr>
          <p:cNvPr id="5" name="Content Placeholder 4"/>
          <p:cNvSpPr>
            <a:spLocks noGrp="1"/>
          </p:cNvSpPr>
          <p:nvPr>
            <p:ph idx="1"/>
          </p:nvPr>
        </p:nvSpPr>
        <p:spPr/>
        <p:txBody>
          <a:bodyPr>
            <a:normAutofit/>
          </a:bodyPr>
          <a:lstStyle/>
          <a:p>
            <a:pPr>
              <a:buNone/>
            </a:pPr>
            <a:r>
              <a:rPr lang="en-AU" dirty="0" smtClean="0"/>
              <a:t>AIM: to build capacity in Queensland schools for identifying, supporting and monitoring Indigenous students who are learning Standard Australian English (SAE).</a:t>
            </a:r>
          </a:p>
          <a:p>
            <a:pPr>
              <a:buNone/>
            </a:pPr>
            <a:r>
              <a:rPr lang="en-AU" dirty="0" smtClean="0"/>
              <a:t> </a:t>
            </a:r>
          </a:p>
          <a:p>
            <a:pPr>
              <a:buNone/>
            </a:pPr>
            <a:r>
              <a:rPr lang="en-AU" dirty="0" smtClean="0"/>
              <a:t>Around 90 participating schools across QLD with a ‘Language Leader’ in each school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EDI screenshot.jpg"/>
          <p:cNvPicPr>
            <a:picLocks noGrp="1" noChangeAspect="1"/>
          </p:cNvPicPr>
          <p:nvPr>
            <p:ph idx="1"/>
          </p:nvPr>
        </p:nvPicPr>
        <p:blipFill>
          <a:blip r:embed="rId2"/>
          <a:srcRect l="15180" t="11785" r="16204" b="4034"/>
          <a:stretch>
            <a:fillRect/>
          </a:stretch>
        </p:blipFill>
        <p:spPr>
          <a:xfrm>
            <a:off x="245364" y="274638"/>
            <a:ext cx="7831836" cy="5844654"/>
          </a:xfrm>
        </p:spPr>
      </p:pic>
      <p:pic>
        <p:nvPicPr>
          <p:cNvPr id="5" name="Picture 4"/>
          <p:cNvPicPr>
            <a:picLocks noChangeAspect="1"/>
          </p:cNvPicPr>
          <p:nvPr/>
        </p:nvPicPr>
        <p:blipFill>
          <a:blip r:embed="rId3"/>
          <a:stretch>
            <a:fillRect/>
          </a:stretch>
        </p:blipFill>
        <p:spPr>
          <a:xfrm>
            <a:off x="3536057" y="3581400"/>
            <a:ext cx="5150743" cy="2925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p:cNvSpPr/>
          <p:nvPr/>
        </p:nvSpPr>
        <p:spPr>
          <a:xfrm>
            <a:off x="2590800" y="5943600"/>
            <a:ext cx="762000" cy="563562"/>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Scene4 Baby"/>
          <p:cNvPicPr>
            <a:picLocks noChangeAspect="1" noChangeArrowheads="1"/>
          </p:cNvPicPr>
          <p:nvPr/>
        </p:nvPicPr>
        <p:blipFill>
          <a:blip r:embed="rId2"/>
          <a:srcRect/>
          <a:stretch>
            <a:fillRect/>
          </a:stretch>
        </p:blipFill>
        <p:spPr bwMode="auto">
          <a:xfrm>
            <a:off x="0" y="22151"/>
            <a:ext cx="5928688" cy="4198937"/>
          </a:xfrm>
          <a:prstGeom prst="rect">
            <a:avLst/>
          </a:prstGeom>
          <a:noFill/>
        </p:spPr>
      </p:pic>
      <p:sp>
        <p:nvSpPr>
          <p:cNvPr id="24578" name="Rectangle 2"/>
          <p:cNvSpPr>
            <a:spLocks noGrp="1" noChangeArrowheads="1"/>
          </p:cNvSpPr>
          <p:nvPr>
            <p:ph type="title"/>
          </p:nvPr>
        </p:nvSpPr>
        <p:spPr>
          <a:xfrm>
            <a:off x="3886200" y="381000"/>
            <a:ext cx="5791200" cy="533400"/>
          </a:xfrm>
        </p:spPr>
        <p:txBody>
          <a:bodyPr/>
          <a:lstStyle/>
          <a:p>
            <a:pPr eaLnBrk="1" hangingPunct="1"/>
            <a:r>
              <a:rPr lang="en-AU" sz="2400" dirty="0" err="1" smtClean="0"/>
              <a:t>Yarrie</a:t>
            </a:r>
            <a:r>
              <a:rPr lang="en-AU" sz="2400" dirty="0" smtClean="0"/>
              <a:t> Lingo</a:t>
            </a:r>
            <a:endParaRPr lang="en-AU" sz="2400" dirty="0"/>
          </a:p>
        </p:txBody>
      </p:sp>
      <p:pic>
        <p:nvPicPr>
          <p:cNvPr id="11" name="Picture 10" descr="LoWof9_Fish_Text only.jpg"/>
          <p:cNvPicPr>
            <a:picLocks noChangeAspect="1"/>
          </p:cNvPicPr>
          <p:nvPr/>
        </p:nvPicPr>
        <p:blipFill>
          <a:blip r:embed="rId3"/>
          <a:stretch>
            <a:fillRect/>
          </a:stretch>
        </p:blipFill>
        <p:spPr>
          <a:xfrm>
            <a:off x="4724400" y="3810000"/>
            <a:ext cx="3863975" cy="2743200"/>
          </a:xfrm>
          <a:prstGeom prst="rect">
            <a:avLst/>
          </a:prstGeom>
          <a:effectLst>
            <a:outerShdw blurRad="50800" dist="38100" dir="2700000" algn="tl" rotWithShape="0">
              <a:srgbClr val="000000">
                <a:alpha val="43000"/>
              </a:srgbClr>
            </a:outerShdw>
          </a:effectLst>
        </p:spPr>
      </p:pic>
      <p:sp>
        <p:nvSpPr>
          <p:cNvPr id="24584" name="TextBox 11"/>
          <p:cNvSpPr txBox="1">
            <a:spLocks noChangeArrowheads="1"/>
          </p:cNvSpPr>
          <p:nvPr/>
        </p:nvSpPr>
        <p:spPr bwMode="auto">
          <a:xfrm>
            <a:off x="5029200" y="4198937"/>
            <a:ext cx="1219200" cy="830263"/>
          </a:xfrm>
          <a:prstGeom prst="rect">
            <a:avLst/>
          </a:prstGeom>
          <a:noFill/>
          <a:ln w="9525">
            <a:noFill/>
            <a:miter lim="800000"/>
            <a:headEnd/>
            <a:tailEnd/>
          </a:ln>
        </p:spPr>
        <p:txBody>
          <a:bodyPr>
            <a:prstTxWarp prst="textNoShape">
              <a:avLst/>
            </a:prstTxWarp>
            <a:spAutoFit/>
          </a:bodyPr>
          <a:lstStyle/>
          <a:p>
            <a:r>
              <a:rPr lang="en-US" b="1" dirty="0">
                <a:solidFill>
                  <a:srgbClr val="FCFDE7"/>
                </a:solidFill>
              </a:rPr>
              <a:t>No go </a:t>
            </a:r>
            <a:r>
              <a:rPr lang="en-US" b="1" dirty="0" err="1">
                <a:solidFill>
                  <a:srgbClr val="FCFDE7"/>
                </a:solidFill>
              </a:rPr>
              <a:t>dat</a:t>
            </a:r>
            <a:r>
              <a:rPr lang="en-US" b="1" dirty="0">
                <a:solidFill>
                  <a:srgbClr val="FCFDE7"/>
                </a:solidFill>
              </a:rPr>
              <a:t> </a:t>
            </a:r>
            <a:r>
              <a:rPr lang="en-US" b="1" dirty="0" err="1">
                <a:solidFill>
                  <a:srgbClr val="FCFDE7"/>
                </a:solidFill>
              </a:rPr>
              <a:t>wei</a:t>
            </a:r>
            <a:r>
              <a:rPr lang="en-US" b="1" dirty="0">
                <a:solidFill>
                  <a:srgbClr val="FCFDE7"/>
                </a:solidFill>
              </a:rPr>
              <a:t>! I gat </a:t>
            </a:r>
            <a:r>
              <a:rPr lang="en-US" b="1" dirty="0" err="1">
                <a:solidFill>
                  <a:srgbClr val="FCFDE7"/>
                </a:solidFill>
              </a:rPr>
              <a:t>beit</a:t>
            </a:r>
            <a:r>
              <a:rPr lang="en-US" b="1" dirty="0">
                <a:solidFill>
                  <a:srgbClr val="FCFDE7"/>
                </a:solidFill>
              </a:rPr>
              <a:t> </a:t>
            </a:r>
            <a:r>
              <a:rPr lang="en-US" b="1" dirty="0" err="1">
                <a:solidFill>
                  <a:srgbClr val="FCFDE7"/>
                </a:solidFill>
              </a:rPr>
              <a:t>deya</a:t>
            </a:r>
            <a:r>
              <a:rPr lang="en-US" b="1" dirty="0">
                <a:solidFill>
                  <a:srgbClr val="FCFDE7"/>
                </a:solidFill>
              </a:rPr>
              <a:t>!</a:t>
            </a:r>
            <a:endParaRPr lang="en-US" dirty="0"/>
          </a:p>
        </p:txBody>
      </p:sp>
      <p:sp>
        <p:nvSpPr>
          <p:cNvPr id="24585" name="TextBox 12"/>
          <p:cNvSpPr txBox="1">
            <a:spLocks noChangeArrowheads="1"/>
          </p:cNvSpPr>
          <p:nvPr/>
        </p:nvSpPr>
        <p:spPr bwMode="auto">
          <a:xfrm>
            <a:off x="6781800" y="4179887"/>
            <a:ext cx="1371600" cy="1077913"/>
          </a:xfrm>
          <a:prstGeom prst="rect">
            <a:avLst/>
          </a:prstGeom>
          <a:noFill/>
          <a:ln w="9525">
            <a:noFill/>
            <a:miter lim="800000"/>
            <a:headEnd/>
            <a:tailEnd/>
          </a:ln>
        </p:spPr>
        <p:txBody>
          <a:bodyPr>
            <a:prstTxWarp prst="textNoShape">
              <a:avLst/>
            </a:prstTxWarp>
            <a:spAutoFit/>
          </a:bodyPr>
          <a:lstStyle/>
          <a:p>
            <a:r>
              <a:rPr lang="en-US" b="1" dirty="0" err="1">
                <a:solidFill>
                  <a:srgbClr val="FCFDE7"/>
                </a:solidFill>
              </a:rPr>
              <a:t>Wa</a:t>
            </a:r>
            <a:r>
              <a:rPr lang="en-US" b="1" dirty="0">
                <a:solidFill>
                  <a:srgbClr val="FCFDE7"/>
                </a:solidFill>
              </a:rPr>
              <a:t>, </a:t>
            </a:r>
            <a:r>
              <a:rPr lang="en-US" b="1" dirty="0" err="1">
                <a:solidFill>
                  <a:srgbClr val="FCFDE7"/>
                </a:solidFill>
              </a:rPr>
              <a:t>i</a:t>
            </a:r>
            <a:r>
              <a:rPr lang="en-US" b="1" dirty="0">
                <a:solidFill>
                  <a:srgbClr val="FCFDE7"/>
                </a:solidFill>
              </a:rPr>
              <a:t> gat </a:t>
            </a:r>
            <a:r>
              <a:rPr lang="en-US" b="1" dirty="0" err="1">
                <a:solidFill>
                  <a:srgbClr val="FCFDE7"/>
                </a:solidFill>
              </a:rPr>
              <a:t>prapa</a:t>
            </a:r>
            <a:r>
              <a:rPr lang="en-US" b="1" dirty="0">
                <a:solidFill>
                  <a:srgbClr val="FCFDE7"/>
                </a:solidFill>
              </a:rPr>
              <a:t> bi-</a:t>
            </a:r>
            <a:r>
              <a:rPr lang="en-US" b="1" dirty="0" err="1">
                <a:solidFill>
                  <a:srgbClr val="FCFDE7"/>
                </a:solidFill>
              </a:rPr>
              <a:t>i-ig</a:t>
            </a:r>
            <a:r>
              <a:rPr lang="en-US" b="1" dirty="0">
                <a:solidFill>
                  <a:srgbClr val="FCFDE7"/>
                </a:solidFill>
              </a:rPr>
              <a:t> </a:t>
            </a:r>
            <a:r>
              <a:rPr lang="en-US" b="1" dirty="0" err="1">
                <a:solidFill>
                  <a:srgbClr val="FCFDE7"/>
                </a:solidFill>
              </a:rPr>
              <a:t>uk</a:t>
            </a:r>
            <a:r>
              <a:rPr lang="en-US" b="1" dirty="0">
                <a:solidFill>
                  <a:srgbClr val="FCFDE7"/>
                </a:solidFill>
              </a:rPr>
              <a:t> </a:t>
            </a:r>
            <a:r>
              <a:rPr lang="en-US" b="1" dirty="0" err="1">
                <a:solidFill>
                  <a:srgbClr val="FCFDE7"/>
                </a:solidFill>
              </a:rPr>
              <a:t>deya</a:t>
            </a:r>
            <a:r>
              <a:rPr lang="en-US" b="1" dirty="0">
                <a:solidFill>
                  <a:srgbClr val="FCFDE7"/>
                </a:solidFill>
              </a:rPr>
              <a:t>! </a:t>
            </a:r>
          </a:p>
          <a:p>
            <a:r>
              <a:rPr lang="en-US" b="1" dirty="0" err="1">
                <a:solidFill>
                  <a:srgbClr val="FCFDE7"/>
                </a:solidFill>
              </a:rPr>
              <a:t>Kam</a:t>
            </a:r>
            <a:r>
              <a:rPr lang="en-US" b="1" dirty="0">
                <a:solidFill>
                  <a:srgbClr val="FCFDE7"/>
                </a:solidFill>
              </a:rPr>
              <a:t> </a:t>
            </a:r>
            <a:r>
              <a:rPr lang="en-US" b="1" dirty="0" err="1">
                <a:solidFill>
                  <a:srgbClr val="FCFDE7"/>
                </a:solidFill>
              </a:rPr>
              <a:t>diswei</a:t>
            </a:r>
            <a:r>
              <a:rPr lang="en-US" b="1" dirty="0">
                <a:solidFill>
                  <a:srgbClr val="FCFDE7"/>
                </a:solidFill>
              </a:rPr>
              <a:t>!</a:t>
            </a:r>
            <a:endParaRPr lang="en-US" dirty="0"/>
          </a:p>
        </p:txBody>
      </p:sp>
      <p:sp>
        <p:nvSpPr>
          <p:cNvPr id="12" name="Rectangle 2"/>
          <p:cNvSpPr txBox="1">
            <a:spLocks noChangeArrowheads="1"/>
          </p:cNvSpPr>
          <p:nvPr/>
        </p:nvSpPr>
        <p:spPr>
          <a:xfrm>
            <a:off x="4572000" y="3302000"/>
            <a:ext cx="5791200" cy="5334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2400" b="0" i="0" u="none" strike="noStrike" kern="1200" cap="none" spc="0" normalizeH="0" baseline="0" noProof="0" dirty="0" smtClean="0">
                <a:ln>
                  <a:noFill/>
                </a:ln>
                <a:solidFill>
                  <a:schemeClr val="tx1"/>
                </a:solidFill>
                <a:effectLst/>
                <a:uLnTx/>
                <a:uFillTx/>
                <a:latin typeface="+mj-lt"/>
                <a:ea typeface="+mj-ea"/>
                <a:cs typeface="+mj-cs"/>
              </a:rPr>
              <a:t>Torres Strait Creole </a:t>
            </a:r>
            <a:endParaRPr kumimoji="0" lang="en-AU"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nnamulla extract.jpg"/>
          <p:cNvPicPr>
            <a:picLocks noGrp="1" noChangeAspect="1"/>
          </p:cNvPicPr>
          <p:nvPr>
            <p:ph idx="1"/>
          </p:nvPr>
        </p:nvPicPr>
        <p:blipFill>
          <a:blip r:embed="rId2"/>
          <a:srcRect t="-30643" b="-30643"/>
          <a:stretch>
            <a:fillRect/>
          </a:stretch>
        </p:blipFill>
        <p:spPr>
          <a:xfrm>
            <a:off x="457200" y="-152400"/>
            <a:ext cx="8229600" cy="4525963"/>
          </a:xfrm>
        </p:spPr>
      </p:pic>
      <p:sp>
        <p:nvSpPr>
          <p:cNvPr id="2" name="Title 1"/>
          <p:cNvSpPr>
            <a:spLocks noGrp="1"/>
          </p:cNvSpPr>
          <p:nvPr>
            <p:ph type="title"/>
          </p:nvPr>
        </p:nvSpPr>
        <p:spPr>
          <a:xfrm>
            <a:off x="-1219200" y="0"/>
            <a:ext cx="5562600" cy="792162"/>
          </a:xfrm>
        </p:spPr>
        <p:txBody>
          <a:bodyPr>
            <a:normAutofit/>
          </a:bodyPr>
          <a:lstStyle/>
          <a:p>
            <a:r>
              <a:rPr lang="en-US" sz="2400" dirty="0" err="1" smtClean="0"/>
              <a:t>Murdi</a:t>
            </a:r>
            <a:r>
              <a:rPr lang="en-US" sz="2400" dirty="0" smtClean="0"/>
              <a:t> Language</a:t>
            </a:r>
            <a:endParaRPr lang="en-US" sz="2400" dirty="0"/>
          </a:p>
        </p:txBody>
      </p:sp>
      <p:pic>
        <p:nvPicPr>
          <p:cNvPr id="5" name="Picture 4" descr="St George extract.jpg"/>
          <p:cNvPicPr>
            <a:picLocks noChangeAspect="1"/>
          </p:cNvPicPr>
          <p:nvPr/>
        </p:nvPicPr>
        <p:blipFill>
          <a:blip r:embed="rId3"/>
          <a:stretch>
            <a:fillRect/>
          </a:stretch>
        </p:blipFill>
        <p:spPr>
          <a:xfrm>
            <a:off x="533400" y="3657600"/>
            <a:ext cx="8077200" cy="30174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AU" i="1" dirty="0" smtClean="0"/>
              <a:t>How visible are our target students in the QLD education system? </a:t>
            </a:r>
          </a:p>
          <a:p>
            <a:pPr>
              <a:buNone/>
            </a:pPr>
            <a:r>
              <a:rPr lang="en-AU" i="1" dirty="0" smtClean="0"/>
              <a:t>Are particular types of languages more/less visible? Why? </a:t>
            </a:r>
          </a:p>
          <a:p>
            <a:pPr>
              <a:buNone/>
            </a:pPr>
            <a:r>
              <a:rPr lang="en-AU" i="1" dirty="0" smtClean="0"/>
              <a:t>What are the implications for acknowledging the ESL/D status of our students? </a:t>
            </a:r>
            <a:endParaRPr lang="en-AU"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AU" sz="2400" dirty="0"/>
              <a:t>Enrolment</a:t>
            </a:r>
            <a:r>
              <a:rPr lang="en-AU" sz="2400" dirty="0" smtClean="0"/>
              <a:t> data</a:t>
            </a:r>
            <a:br>
              <a:rPr lang="en-AU" sz="2400" dirty="0" smtClean="0"/>
            </a:br>
            <a:r>
              <a:rPr lang="en-AU" sz="2400" dirty="0" smtClean="0"/>
              <a:t>‘</a:t>
            </a:r>
            <a:r>
              <a:rPr lang="en-AU" sz="2400" dirty="0" smtClean="0">
                <a:solidFill>
                  <a:srgbClr val="FF0000"/>
                </a:solidFill>
              </a:rPr>
              <a:t>M</a:t>
            </a:r>
            <a:r>
              <a:rPr lang="en-AU" sz="2400" dirty="0" smtClean="0"/>
              <a:t>ain </a:t>
            </a:r>
            <a:r>
              <a:rPr lang="en-AU" sz="2400" dirty="0" smtClean="0">
                <a:solidFill>
                  <a:srgbClr val="FF0000"/>
                </a:solidFill>
              </a:rPr>
              <a:t>L</a:t>
            </a:r>
            <a:r>
              <a:rPr lang="en-AU" sz="2400" dirty="0" smtClean="0"/>
              <a:t>anguage </a:t>
            </a:r>
            <a:r>
              <a:rPr lang="en-AU" sz="2400" dirty="0" smtClean="0">
                <a:solidFill>
                  <a:srgbClr val="FF0000"/>
                </a:solidFill>
              </a:rPr>
              <a:t>O</a:t>
            </a:r>
            <a:r>
              <a:rPr lang="en-AU" sz="2400" dirty="0" smtClean="0"/>
              <a:t>ther </a:t>
            </a:r>
            <a:r>
              <a:rPr lang="en-AU" sz="2400" dirty="0" smtClean="0">
                <a:solidFill>
                  <a:srgbClr val="FF0000"/>
                </a:solidFill>
              </a:rPr>
              <a:t>T</a:t>
            </a:r>
            <a:r>
              <a:rPr lang="en-AU" sz="2400" dirty="0" smtClean="0"/>
              <a:t>han </a:t>
            </a:r>
            <a:r>
              <a:rPr lang="en-AU" sz="2400" dirty="0" smtClean="0">
                <a:solidFill>
                  <a:srgbClr val="FF0000"/>
                </a:solidFill>
              </a:rPr>
              <a:t>E</a:t>
            </a:r>
            <a:r>
              <a:rPr lang="en-AU" sz="2400" dirty="0" smtClean="0"/>
              <a:t>nglish’ (MLOTE)</a:t>
            </a:r>
            <a:endParaRPr lang="en-AU" sz="2400" dirty="0"/>
          </a:p>
        </p:txBody>
      </p:sp>
      <p:pic>
        <p:nvPicPr>
          <p:cNvPr id="5125" name="Picture 5"/>
          <p:cNvPicPr>
            <a:picLocks noGrp="1" noChangeAspect="1" noChangeArrowheads="1"/>
          </p:cNvPicPr>
          <p:nvPr>
            <p:ph type="body" idx="1"/>
          </p:nvPr>
        </p:nvPicPr>
        <p:blipFill>
          <a:blip r:embed="rId2"/>
          <a:srcRect/>
          <a:stretch>
            <a:fillRect/>
          </a:stretch>
        </p:blipFill>
        <p:spPr>
          <a:xfrm>
            <a:off x="250825" y="1733550"/>
            <a:ext cx="8229600" cy="2368550"/>
          </a:xfrm>
          <a:noFill/>
          <a:ln/>
        </p:spPr>
      </p:pic>
      <p:pic>
        <p:nvPicPr>
          <p:cNvPr id="5126" name="Picture 6"/>
          <p:cNvPicPr>
            <a:picLocks noChangeAspect="1" noChangeArrowheads="1"/>
          </p:cNvPicPr>
          <p:nvPr/>
        </p:nvPicPr>
        <p:blipFill>
          <a:blip r:embed="rId3"/>
          <a:srcRect/>
          <a:stretch>
            <a:fillRect/>
          </a:stretch>
        </p:blipFill>
        <p:spPr bwMode="auto">
          <a:xfrm>
            <a:off x="0" y="4829175"/>
            <a:ext cx="9144000" cy="334963"/>
          </a:xfrm>
          <a:prstGeom prst="rect">
            <a:avLst/>
          </a:prstGeom>
          <a:noFill/>
          <a:ln w="9525">
            <a:noFill/>
            <a:miter lim="800000"/>
            <a:headEnd/>
            <a:tailEnd/>
          </a:ln>
          <a:effectLst/>
        </p:spPr>
      </p:pic>
      <p:pic>
        <p:nvPicPr>
          <p:cNvPr id="5127" name="Picture 7"/>
          <p:cNvPicPr>
            <a:picLocks noChangeAspect="1" noChangeArrowheads="1"/>
          </p:cNvPicPr>
          <p:nvPr/>
        </p:nvPicPr>
        <p:blipFill>
          <a:blip r:embed="rId4"/>
          <a:srcRect/>
          <a:stretch>
            <a:fillRect/>
          </a:stretch>
        </p:blipFill>
        <p:spPr bwMode="auto">
          <a:xfrm>
            <a:off x="0" y="5410200"/>
            <a:ext cx="9144000" cy="214312"/>
          </a:xfrm>
          <a:prstGeom prst="rect">
            <a:avLst/>
          </a:prstGeom>
          <a:noFill/>
          <a:ln w="9525">
            <a:noFill/>
            <a:miter lim="800000"/>
            <a:headEnd/>
            <a:tailEnd/>
          </a:ln>
          <a:effectLst/>
        </p:spPr>
      </p:pic>
      <p:pic>
        <p:nvPicPr>
          <p:cNvPr id="5128" name="Picture 8"/>
          <p:cNvPicPr>
            <a:picLocks noChangeAspect="1" noChangeArrowheads="1"/>
          </p:cNvPicPr>
          <p:nvPr/>
        </p:nvPicPr>
        <p:blipFill>
          <a:blip r:embed="rId5"/>
          <a:srcRect/>
          <a:stretch>
            <a:fillRect/>
          </a:stretch>
        </p:blipFill>
        <p:spPr bwMode="auto">
          <a:xfrm>
            <a:off x="0" y="5164138"/>
            <a:ext cx="9144000" cy="246062"/>
          </a:xfrm>
          <a:prstGeom prst="rect">
            <a:avLst/>
          </a:prstGeom>
          <a:noFill/>
          <a:ln w="9525">
            <a:noFill/>
            <a:miter lim="800000"/>
            <a:headEnd/>
            <a:tailEnd/>
          </a:ln>
          <a:effectLst/>
        </p:spPr>
      </p:pic>
      <p:sp>
        <p:nvSpPr>
          <p:cNvPr id="5131" name="Text Box 11"/>
          <p:cNvSpPr txBox="1">
            <a:spLocks noChangeArrowheads="1"/>
          </p:cNvSpPr>
          <p:nvPr/>
        </p:nvSpPr>
        <p:spPr bwMode="auto">
          <a:xfrm>
            <a:off x="0" y="0"/>
            <a:ext cx="9144000" cy="40011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A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AU" sz="2400" dirty="0" smtClean="0"/>
              <a:t>SAE Proficiency Data</a:t>
            </a:r>
            <a:br>
              <a:rPr lang="en-AU" sz="2400" dirty="0" smtClean="0"/>
            </a:br>
            <a:r>
              <a:rPr lang="en-AU" sz="2400" dirty="0" smtClean="0"/>
              <a:t>‘</a:t>
            </a:r>
            <a:r>
              <a:rPr lang="en-AU" sz="2400" dirty="0" smtClean="0">
                <a:solidFill>
                  <a:srgbClr val="FF0000"/>
                </a:solidFill>
              </a:rPr>
              <a:t>E</a:t>
            </a:r>
            <a:r>
              <a:rPr lang="en-AU" sz="2400" dirty="0" smtClean="0"/>
              <a:t>nglish as a </a:t>
            </a:r>
            <a:r>
              <a:rPr lang="en-AU" sz="2400" dirty="0" smtClean="0">
                <a:solidFill>
                  <a:srgbClr val="FF0000"/>
                </a:solidFill>
              </a:rPr>
              <a:t>S</a:t>
            </a:r>
            <a:r>
              <a:rPr lang="en-AU" sz="2400" dirty="0" smtClean="0"/>
              <a:t>econd </a:t>
            </a:r>
            <a:r>
              <a:rPr lang="en-AU" sz="2400" dirty="0" smtClean="0">
                <a:solidFill>
                  <a:srgbClr val="FF0000"/>
                </a:solidFill>
              </a:rPr>
              <a:t>L</a:t>
            </a:r>
            <a:r>
              <a:rPr lang="en-AU" sz="2400" dirty="0" smtClean="0"/>
              <a:t>anguage’ (ESL)</a:t>
            </a:r>
            <a:endParaRPr lang="en-AU" sz="2400" dirty="0"/>
          </a:p>
        </p:txBody>
      </p:sp>
      <p:pic>
        <p:nvPicPr>
          <p:cNvPr id="5129" name="Picture 9"/>
          <p:cNvPicPr>
            <a:picLocks noChangeAspect="1" noChangeArrowheads="1"/>
          </p:cNvPicPr>
          <p:nvPr/>
        </p:nvPicPr>
        <p:blipFill>
          <a:blip r:embed="rId2"/>
          <a:srcRect/>
          <a:stretch>
            <a:fillRect/>
          </a:stretch>
        </p:blipFill>
        <p:spPr bwMode="auto">
          <a:xfrm>
            <a:off x="533400" y="2531020"/>
            <a:ext cx="8066088" cy="2770188"/>
          </a:xfrm>
          <a:prstGeom prst="rect">
            <a:avLst/>
          </a:prstGeom>
          <a:noFill/>
          <a:ln w="9525">
            <a:noFill/>
            <a:miter lim="800000"/>
            <a:headEnd/>
            <a:tailEnd/>
          </a:ln>
          <a:effectLst/>
        </p:spPr>
      </p:pic>
      <p:sp>
        <p:nvSpPr>
          <p:cNvPr id="5133" name="AutoShape 13"/>
          <p:cNvSpPr>
            <a:spLocks noChangeArrowheads="1"/>
          </p:cNvSpPr>
          <p:nvPr/>
        </p:nvSpPr>
        <p:spPr bwMode="auto">
          <a:xfrm>
            <a:off x="2376487" y="3962400"/>
            <a:ext cx="790575" cy="403225"/>
          </a:xfrm>
          <a:prstGeom prst="rightArrow">
            <a:avLst>
              <a:gd name="adj1" fmla="val 50000"/>
              <a:gd name="adj2" fmla="val 750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L</a:t>
            </a:r>
            <a:r>
              <a:rPr lang="en-US" sz="3200" dirty="0" smtClean="0"/>
              <a:t>anguage </a:t>
            </a:r>
            <a:r>
              <a:rPr lang="en-US" sz="3200" dirty="0" smtClean="0">
                <a:solidFill>
                  <a:srgbClr val="FF0000"/>
                </a:solidFill>
              </a:rPr>
              <a:t>B</a:t>
            </a:r>
            <a:r>
              <a:rPr lang="en-US" sz="3200" dirty="0" smtClean="0"/>
              <a:t>ackground </a:t>
            </a:r>
            <a:r>
              <a:rPr lang="en-US" sz="3200" dirty="0" smtClean="0">
                <a:solidFill>
                  <a:srgbClr val="FF0000"/>
                </a:solidFill>
              </a:rPr>
              <a:t>O</a:t>
            </a:r>
            <a:r>
              <a:rPr lang="en-US" sz="3200" dirty="0" smtClean="0"/>
              <a:t>ther </a:t>
            </a:r>
            <a:r>
              <a:rPr lang="en-US" sz="3200" dirty="0" smtClean="0">
                <a:solidFill>
                  <a:srgbClr val="FF0000"/>
                </a:solidFill>
              </a:rPr>
              <a:t>T</a:t>
            </a:r>
            <a:r>
              <a:rPr lang="en-US" sz="3200" dirty="0" smtClean="0"/>
              <a:t>han </a:t>
            </a:r>
            <a:r>
              <a:rPr lang="en-US" sz="3200" dirty="0" smtClean="0">
                <a:solidFill>
                  <a:srgbClr val="FF0000"/>
                </a:solidFill>
              </a:rPr>
              <a:t>E</a:t>
            </a:r>
            <a:r>
              <a:rPr lang="en-US" sz="3200" dirty="0" smtClean="0"/>
              <a:t>nglish (LBOTE)</a:t>
            </a:r>
            <a:endParaRPr lang="en-US" sz="3200" dirty="0"/>
          </a:p>
        </p:txBody>
      </p:sp>
      <p:sp>
        <p:nvSpPr>
          <p:cNvPr id="7" name="TextBox 6"/>
          <p:cNvSpPr txBox="1"/>
          <p:nvPr/>
        </p:nvSpPr>
        <p:spPr>
          <a:xfrm>
            <a:off x="838200" y="1667470"/>
            <a:ext cx="7315200" cy="923330"/>
          </a:xfrm>
          <a:prstGeom prst="rect">
            <a:avLst/>
          </a:prstGeom>
          <a:noFill/>
        </p:spPr>
        <p:txBody>
          <a:bodyPr wrap="square" rtlCol="0">
            <a:spAutoFit/>
          </a:bodyPr>
          <a:lstStyle/>
          <a:p>
            <a:r>
              <a:rPr lang="en-AU" dirty="0" smtClean="0"/>
              <a:t>“either the student or parents/guardians speaks a language other than English at home”. ACARA, 2011 </a:t>
            </a:r>
            <a:r>
              <a:rPr lang="en-AU" dirty="0" err="1" smtClean="0"/>
              <a:t>p</a:t>
            </a:r>
            <a:r>
              <a:rPr lang="en-AU" dirty="0" smtClean="0"/>
              <a:t>. vi</a:t>
            </a:r>
          </a:p>
          <a:p>
            <a:endParaRPr lang="en-US" dirty="0"/>
          </a:p>
        </p:txBody>
      </p:sp>
      <p:sp>
        <p:nvSpPr>
          <p:cNvPr id="8" name="Content Placeholder 7"/>
          <p:cNvSpPr>
            <a:spLocks noGrp="1"/>
          </p:cNvSpPr>
          <p:nvPr>
            <p:ph idx="1"/>
          </p:nvPr>
        </p:nvSpPr>
        <p:spPr>
          <a:xfrm>
            <a:off x="457200" y="2971799"/>
            <a:ext cx="8229600" cy="1981201"/>
          </a:xfrm>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AU" sz="2400" dirty="0"/>
              <a:t>Enrolment</a:t>
            </a:r>
            <a:r>
              <a:rPr lang="en-AU" sz="2400" dirty="0" smtClean="0"/>
              <a:t> data</a:t>
            </a:r>
            <a:br>
              <a:rPr lang="en-AU" sz="2400" dirty="0" smtClean="0"/>
            </a:br>
            <a:r>
              <a:rPr lang="en-AU" sz="2400" dirty="0" smtClean="0"/>
              <a:t>‘</a:t>
            </a:r>
            <a:r>
              <a:rPr lang="en-AU" sz="2400" dirty="0" smtClean="0">
                <a:solidFill>
                  <a:srgbClr val="FF0000"/>
                </a:solidFill>
              </a:rPr>
              <a:t>M</a:t>
            </a:r>
            <a:r>
              <a:rPr lang="en-AU" sz="2400" dirty="0" smtClean="0"/>
              <a:t>ain </a:t>
            </a:r>
            <a:r>
              <a:rPr lang="en-AU" sz="2400" dirty="0" smtClean="0">
                <a:solidFill>
                  <a:srgbClr val="FF0000"/>
                </a:solidFill>
              </a:rPr>
              <a:t>L</a:t>
            </a:r>
            <a:r>
              <a:rPr lang="en-AU" sz="2400" dirty="0" smtClean="0"/>
              <a:t>anguage </a:t>
            </a:r>
            <a:r>
              <a:rPr lang="en-AU" sz="2400" dirty="0" smtClean="0">
                <a:solidFill>
                  <a:srgbClr val="FF0000"/>
                </a:solidFill>
              </a:rPr>
              <a:t>O</a:t>
            </a:r>
            <a:r>
              <a:rPr lang="en-AU" sz="2400" dirty="0" smtClean="0"/>
              <a:t>ther </a:t>
            </a:r>
            <a:r>
              <a:rPr lang="en-AU" sz="2400" dirty="0" smtClean="0">
                <a:solidFill>
                  <a:srgbClr val="FF0000"/>
                </a:solidFill>
              </a:rPr>
              <a:t>T</a:t>
            </a:r>
            <a:r>
              <a:rPr lang="en-AU" sz="2400" dirty="0" smtClean="0"/>
              <a:t>han </a:t>
            </a:r>
            <a:r>
              <a:rPr lang="en-AU" sz="2400" dirty="0" smtClean="0">
                <a:solidFill>
                  <a:srgbClr val="FF0000"/>
                </a:solidFill>
              </a:rPr>
              <a:t>E</a:t>
            </a:r>
            <a:r>
              <a:rPr lang="en-AU" sz="2400" dirty="0" smtClean="0"/>
              <a:t>nglish’ (MLOTE)</a:t>
            </a:r>
            <a:endParaRPr lang="en-AU" sz="2400" dirty="0"/>
          </a:p>
        </p:txBody>
      </p:sp>
      <p:sp>
        <p:nvSpPr>
          <p:cNvPr id="5131" name="Text Box 11"/>
          <p:cNvSpPr txBox="1">
            <a:spLocks noChangeArrowheads="1"/>
          </p:cNvSpPr>
          <p:nvPr/>
        </p:nvSpPr>
        <p:spPr bwMode="auto">
          <a:xfrm>
            <a:off x="0" y="0"/>
            <a:ext cx="9144000" cy="40011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AU" sz="2000" dirty="0"/>
          </a:p>
        </p:txBody>
      </p:sp>
      <p:sp>
        <p:nvSpPr>
          <p:cNvPr id="8" name="Content Placeholder 7"/>
          <p:cNvSpPr>
            <a:spLocks noGrp="1"/>
          </p:cNvSpPr>
          <p:nvPr>
            <p:ph idx="1"/>
          </p:nvPr>
        </p:nvSpPr>
        <p:spPr/>
        <p:txBody>
          <a:bodyPr/>
          <a:lstStyle/>
          <a:p>
            <a:r>
              <a:rPr lang="en-US" dirty="0" smtClean="0"/>
              <a:t>2 schools had accurate information</a:t>
            </a:r>
          </a:p>
          <a:p>
            <a:r>
              <a:rPr lang="en-US" dirty="0" smtClean="0"/>
              <a:t>Indigenous students much less likely to have accurate MLOTE than overseas-born students</a:t>
            </a:r>
          </a:p>
          <a:p>
            <a:r>
              <a:rPr lang="en-US" dirty="0" smtClean="0"/>
              <a:t>Torres Strait Creole has higher visibility than mainland creoles</a:t>
            </a:r>
          </a:p>
          <a:p>
            <a:r>
              <a:rPr lang="en-US" dirty="0" smtClean="0"/>
              <a:t>Traditional languages visible in the Cape</a:t>
            </a:r>
          </a:p>
          <a:p>
            <a:r>
              <a:rPr lang="en-US" dirty="0" smtClean="0"/>
              <a:t>Aboriginal English varieties, and various mainland creoles least visible across the state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9675</TotalTime>
  <Words>705</Words>
  <Application>Microsoft Office PowerPoint</Application>
  <PresentationFormat>On-screen Show (4:3)</PresentationFormat>
  <Paragraphs>74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Dodgy data, language invisibility and the implications for social inclusion: a critical analysis of student language data in the Queensland Education system.  </vt:lpstr>
      <vt:lpstr>“Bridging the Language Gap”</vt:lpstr>
      <vt:lpstr>Yarrie Lingo</vt:lpstr>
      <vt:lpstr>Murdi Language</vt:lpstr>
      <vt:lpstr>PowerPoint Presentation</vt:lpstr>
      <vt:lpstr>Enrolment data ‘Main Language Other Than English’ (MLOTE)</vt:lpstr>
      <vt:lpstr>SAE Proficiency Data ‘English as a Second Language’ (ESL)</vt:lpstr>
      <vt:lpstr>Language Background Other Than English (LBOTE)</vt:lpstr>
      <vt:lpstr>Enrolment data ‘Main Language Other Than English’ (MLOTE)</vt:lpstr>
      <vt:lpstr>SAE Proficiency Data ‘English as a Second Language’ (ESL)</vt:lpstr>
      <vt:lpstr>Language Background Other Than English (LBOTE)</vt:lpstr>
      <vt:lpstr>Why?</vt:lpstr>
      <vt:lpstr>PowerPoint Presentation</vt:lpstr>
      <vt:lpstr>PowerPoint Presentation</vt:lpstr>
      <vt:lpstr>Language Background Other Than English (LBOTE)</vt:lpstr>
      <vt:lpstr>Whose gap?</vt:lpstr>
      <vt:lpstr>Whose gap?</vt:lpstr>
      <vt:lpstr>3 way strong</vt:lpstr>
      <vt:lpstr>Advice from the Teaching and Learning Branch’s ‘ESL in the classroom’ website: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Dixon User</dc:creator>
  <cp:lastModifiedBy>as</cp:lastModifiedBy>
  <cp:revision>86</cp:revision>
  <dcterms:created xsi:type="dcterms:W3CDTF">2012-10-05T01:14:14Z</dcterms:created>
  <dcterms:modified xsi:type="dcterms:W3CDTF">2012-10-12T02:20:18Z</dcterms:modified>
</cp:coreProperties>
</file>