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56" r:id="rId2"/>
    <p:sldId id="257" r:id="rId3"/>
    <p:sldId id="260" r:id="rId4"/>
    <p:sldId id="269" r:id="rId5"/>
    <p:sldId id="262" r:id="rId6"/>
    <p:sldId id="265" r:id="rId7"/>
    <p:sldId id="27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33" autoAdjust="0"/>
    <p:restoredTop sz="91209" autoAdjust="0"/>
  </p:normalViewPr>
  <p:slideViewPr>
    <p:cSldViewPr>
      <p:cViewPr varScale="1">
        <p:scale>
          <a:sx n="70" d="100"/>
          <a:sy n="70" d="100"/>
        </p:scale>
        <p:origin x="-259"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D25459-B018-465B-8058-E593A00F8819}" type="datetimeFigureOut">
              <a:rPr lang="en-US" smtClean="0"/>
              <a:pPr/>
              <a:t>10/11/2012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9EFE6A-D6A3-4BAA-B266-E7271C815FD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A9EFE6A-D6A3-4BAA-B266-E7271C815FD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Presented</a:t>
            </a:r>
            <a:r>
              <a:rPr lang="en-AU" baseline="0" dirty="0" smtClean="0"/>
              <a:t> as living in Australia: Three types of images, either they are</a:t>
            </a:r>
            <a:r>
              <a:rPr lang="en-AU" b="1" baseline="0" dirty="0" smtClean="0"/>
              <a:t> tourists</a:t>
            </a:r>
            <a:r>
              <a:rPr lang="en-AU" baseline="0" dirty="0" smtClean="0"/>
              <a:t>, who speak little English, taking photos and getting lost in the country side and kangaroos. Or they are </a:t>
            </a:r>
            <a:r>
              <a:rPr lang="en-AU" b="1" baseline="0" dirty="0" smtClean="0"/>
              <a:t>students</a:t>
            </a:r>
            <a:r>
              <a:rPr lang="en-AU" baseline="0" dirty="0" smtClean="0"/>
              <a:t>, who are represented as having problems because they can’t speak English or understand ; Or they are </a:t>
            </a:r>
            <a:r>
              <a:rPr lang="en-AU" b="1" baseline="0" dirty="0" smtClean="0"/>
              <a:t>extremely successful</a:t>
            </a:r>
            <a:r>
              <a:rPr lang="en-AU" baseline="0" dirty="0" smtClean="0"/>
              <a:t> representative, like Tetsuya </a:t>
            </a:r>
            <a:r>
              <a:rPr lang="en-AU" baseline="0" dirty="0" err="1" smtClean="0"/>
              <a:t>Wakuda</a:t>
            </a:r>
            <a:r>
              <a:rPr lang="en-AU" baseline="0" dirty="0" smtClean="0"/>
              <a:t>. </a:t>
            </a:r>
          </a:p>
          <a:p>
            <a:endParaRPr lang="en-AU" baseline="0" dirty="0" smtClean="0"/>
          </a:p>
          <a:p>
            <a:r>
              <a:rPr lang="en-AU" baseline="0" dirty="0" smtClean="0"/>
              <a:t>However, surely there are lots of Japanese normal regular people living in Australia. My long time colleague Ingrid Piller and I have been conducting research with Japanese people in Australia for quite some time now. We recently conducted a project, which is entitled “Japanese on the Move”, which was interested in the real life experiences of Japanese people living in Australia or of transnational migrants with connections to Japan and Australia. We specifically wanted to find out how they position themselves vis-à-vis the essentialist media discourses that I just introduced to you earlier.</a:t>
            </a:r>
          </a:p>
          <a:p>
            <a:endParaRPr lang="en-US" dirty="0"/>
          </a:p>
        </p:txBody>
      </p:sp>
      <p:sp>
        <p:nvSpPr>
          <p:cNvPr id="4" name="Slide Number Placeholder 3"/>
          <p:cNvSpPr>
            <a:spLocks noGrp="1"/>
          </p:cNvSpPr>
          <p:nvPr>
            <p:ph type="sldNum" sz="quarter" idx="10"/>
          </p:nvPr>
        </p:nvSpPr>
        <p:spPr/>
        <p:txBody>
          <a:bodyPr/>
          <a:lstStyle/>
          <a:p>
            <a:fld id="{1A9EFE6A-D6A3-4BAA-B266-E7271C815FD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How</a:t>
            </a:r>
            <a:r>
              <a:rPr lang="en-AU" baseline="0" dirty="0" smtClean="0"/>
              <a:t> they are struggling against the way they are conceptualised, one of the goals are to see how they lived their lives in Australia and Japan, and examples my argument is that challenging stereotypes is a key issue for all of them, it happens at all levels from Ambassador in terms of presenting competent identity and struggling for recognition as a competent speaker to everyday people and translating into how successful they can be, it’s not only stereotypes that they are struggling, but the path ways that; High IELTS levels; not:: how do real life Japanese people deal with the problem of essentialism</a:t>
            </a:r>
            <a:br>
              <a:rPr lang="en-AU" baseline="0" dirty="0" smtClean="0"/>
            </a:br>
            <a:endParaRPr lang="en-AU" baseline="0" dirty="0" smtClean="0"/>
          </a:p>
          <a:p>
            <a:r>
              <a:rPr lang="en-AU" baseline="0" dirty="0" smtClean="0"/>
              <a:t>The research I’m going to present to you now </a:t>
            </a:r>
            <a:r>
              <a:rPr lang="en-AU" baseline="0" dirty="0" smtClean="0"/>
              <a:t>asks how do ‘normal</a:t>
            </a:r>
            <a:r>
              <a:rPr lang="en-AU" baseline="0" dirty="0" smtClean="0"/>
              <a:t>’ Japanese </a:t>
            </a:r>
            <a:r>
              <a:rPr lang="en-AU" baseline="0" dirty="0" smtClean="0"/>
              <a:t>living in Australia, position </a:t>
            </a:r>
            <a:r>
              <a:rPr lang="en-AU" baseline="0" dirty="0" smtClean="0"/>
              <a:t>themselves </a:t>
            </a:r>
            <a:r>
              <a:rPr lang="en-AU" baseline="0" dirty="0" smtClean="0"/>
              <a:t>vis-à-vis those essentialist media discourses and how they experience life here while they are stereotyped in a particular way.</a:t>
            </a:r>
            <a:endParaRPr lang="en-US" dirty="0"/>
          </a:p>
        </p:txBody>
      </p:sp>
      <p:sp>
        <p:nvSpPr>
          <p:cNvPr id="4" name="Slide Number Placeholder 3"/>
          <p:cNvSpPr>
            <a:spLocks noGrp="1"/>
          </p:cNvSpPr>
          <p:nvPr>
            <p:ph type="sldNum" sz="quarter" idx="10"/>
          </p:nvPr>
        </p:nvSpPr>
        <p:spPr/>
        <p:txBody>
          <a:bodyPr/>
          <a:lstStyle/>
          <a:p>
            <a:fld id="{1A9EFE6A-D6A3-4BAA-B266-E7271C815FD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One thing we find struggle for recognition</a:t>
            </a:r>
            <a:r>
              <a:rPr lang="en-AU" baseline="0" dirty="0" smtClean="0"/>
              <a:t>. This is exemplified by the Japanese ambassador; how English is burden for Japanese. Hard for him to express himself and have his status recognised in </a:t>
            </a:r>
            <a:r>
              <a:rPr lang="en-AU" baseline="0" dirty="0" smtClean="0"/>
              <a:t>English</a:t>
            </a:r>
            <a:r>
              <a:rPr lang="en-AU" baseline="0" dirty="0" smtClean="0"/>
              <a:t>; he states the challenge</a:t>
            </a:r>
            <a:r>
              <a:rPr lang="en-AU"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A9EFE6A-D6A3-4BAA-B266-E7271C815FD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How people are heard the issue of accent</a:t>
            </a:r>
            <a:r>
              <a:rPr lang="en-AU" baseline="0" dirty="0" smtClean="0"/>
              <a:t> relative to the example of Shingo – he speaks of roles he can get as an actor in Australia. How stereotypical roles;</a:t>
            </a:r>
          </a:p>
          <a:p>
            <a:endParaRPr lang="en-AU" baseline="0" dirty="0" smtClean="0"/>
          </a:p>
          <a:p>
            <a:r>
              <a:rPr lang="en-AU" baseline="0" dirty="0" smtClean="0"/>
              <a:t>Stating the challenge but also accepting the fact that you have unique resources. Australian ; go beyond </a:t>
            </a:r>
            <a:endParaRPr lang="en-US" dirty="0"/>
          </a:p>
        </p:txBody>
      </p:sp>
      <p:sp>
        <p:nvSpPr>
          <p:cNvPr id="4" name="Slide Number Placeholder 3"/>
          <p:cNvSpPr>
            <a:spLocks noGrp="1"/>
          </p:cNvSpPr>
          <p:nvPr>
            <p:ph type="sldNum" sz="quarter" idx="10"/>
          </p:nvPr>
        </p:nvSpPr>
        <p:spPr/>
        <p:txBody>
          <a:bodyPr/>
          <a:lstStyle/>
          <a:p>
            <a:fld id="{1A9EFE6A-D6A3-4BAA-B266-E7271C815FD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They are not facing</a:t>
            </a:r>
            <a:r>
              <a:rPr lang="en-AU" baseline="0" dirty="0" smtClean="0"/>
              <a:t> they are not deficient speakers of English but, they are multilingual their these are successful people but they also decided to ; they can’t be bothered, fighting for essentialist representations in Australia, t</a:t>
            </a:r>
          </a:p>
          <a:p>
            <a:r>
              <a:rPr lang="en-AU" baseline="0" dirty="0" smtClean="0"/>
              <a:t>hey can put themselves in a </a:t>
            </a:r>
            <a:r>
              <a:rPr lang="en-AU" baseline="0" dirty="0" err="1" smtClean="0"/>
              <a:t>couyr</a:t>
            </a:r>
            <a:endParaRPr lang="en-AU" baseline="0" dirty="0" smtClean="0"/>
          </a:p>
          <a:p>
            <a:endParaRPr lang="en-AU" baseline="0" dirty="0" smtClean="0"/>
          </a:p>
          <a:p>
            <a:r>
              <a:rPr lang="en-AU" baseline="0" dirty="0" smtClean="0"/>
              <a:t>Shingo reimagining himself as a bicultural in Australia;</a:t>
            </a:r>
          </a:p>
          <a:p>
            <a:r>
              <a:rPr lang="en-AU" baseline="0" dirty="0" smtClean="0"/>
              <a:t>Re-imagining themselves in a new country where they can position themselves as valuable and etc </a:t>
            </a:r>
            <a:endParaRPr lang="en-US" dirty="0"/>
          </a:p>
        </p:txBody>
      </p:sp>
      <p:sp>
        <p:nvSpPr>
          <p:cNvPr id="4" name="Slide Number Placeholder 3"/>
          <p:cNvSpPr>
            <a:spLocks noGrp="1"/>
          </p:cNvSpPr>
          <p:nvPr>
            <p:ph type="sldNum" sz="quarter" idx="10"/>
          </p:nvPr>
        </p:nvSpPr>
        <p:spPr/>
        <p:txBody>
          <a:bodyPr/>
          <a:lstStyle/>
          <a:p>
            <a:fld id="{1A9EFE6A-D6A3-4BAA-B266-E7271C815FD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Our journey</a:t>
            </a:r>
            <a:r>
              <a:rPr lang="en-AU" baseline="0" dirty="0" smtClean="0"/>
              <a:t> with Japanese on the move started with our observation of essentialist presentation of Japanese living in Australia. Ingrid and I </a:t>
            </a:r>
          </a:p>
          <a:p>
            <a:endParaRPr lang="en-AU" baseline="0" dirty="0" smtClean="0"/>
          </a:p>
          <a:p>
            <a:r>
              <a:rPr lang="en-AU" dirty="0" smtClean="0"/>
              <a:t>Our</a:t>
            </a:r>
            <a:r>
              <a:rPr lang="en-AU" baseline="0" dirty="0" smtClean="0"/>
              <a:t> research is engaging</a:t>
            </a:r>
          </a:p>
          <a:p>
            <a:endParaRPr lang="en-AU" baseline="0" dirty="0" smtClean="0"/>
          </a:p>
          <a:p>
            <a:r>
              <a:rPr lang="en-AU" dirty="0" smtClean="0"/>
              <a:t>Our project is to contribute to reimagining</a:t>
            </a:r>
            <a:r>
              <a:rPr lang="en-AU" baseline="0" dirty="0" smtClean="0"/>
              <a:t> what it means </a:t>
            </a:r>
            <a:r>
              <a:rPr lang="en-AU" baseline="0" dirty="0" err="1" smtClean="0"/>
              <a:t>wto</a:t>
            </a:r>
            <a:r>
              <a:rPr lang="en-AU" baseline="0" dirty="0" smtClean="0"/>
              <a:t> be Australian or Japanese in Australia</a:t>
            </a:r>
            <a:r>
              <a:rPr lang="en-AU" baseline="0" dirty="0" smtClean="0"/>
              <a:t>.</a:t>
            </a:r>
          </a:p>
          <a:p>
            <a:endParaRPr lang="en-US" baseline="0" dirty="0" smtClean="0"/>
          </a:p>
          <a:p>
            <a:r>
              <a:rPr lang="en-US" baseline="0" dirty="0" smtClean="0"/>
              <a:t>Finally our research, Japanese on the Move was also unique in that it did not only document the experience of these people and how they positioned themselves in relation to these media discourses. But we have been </a:t>
            </a:r>
          </a:p>
          <a:p>
            <a:endParaRPr lang="en-US" baseline="0" dirty="0" smtClean="0"/>
          </a:p>
          <a:p>
            <a:r>
              <a:rPr lang="en-US" baseline="0" dirty="0" smtClean="0"/>
              <a:t>The key aspect of this particular project is that we do want to make a contribution to show case of real life experience of the Japanese. We really wanted to make an intervention in the images of the Japanese. We not only wanted to say well, there are a lot of essentialist images out there, but we wanted to contribute to making positive changes.</a:t>
            </a:r>
            <a:endParaRPr lang="en-US" dirty="0"/>
          </a:p>
        </p:txBody>
      </p:sp>
      <p:sp>
        <p:nvSpPr>
          <p:cNvPr id="4" name="Slide Number Placeholder 3"/>
          <p:cNvSpPr>
            <a:spLocks noGrp="1"/>
          </p:cNvSpPr>
          <p:nvPr>
            <p:ph type="sldNum" sz="quarter" idx="10"/>
          </p:nvPr>
        </p:nvSpPr>
        <p:spPr/>
        <p:txBody>
          <a:bodyPr/>
          <a:lstStyle/>
          <a:p>
            <a:fld id="{1A9EFE6A-D6A3-4BAA-B266-E7271C815FD4}"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61A490-EEE7-410D-9297-D3C9ED7B91BA}" type="datetime1">
              <a:rPr lang="en-US" smtClean="0"/>
              <a:pPr/>
              <a:t>10/11/2012</a:t>
            </a:fld>
            <a:endParaRPr lang="en-US"/>
          </a:p>
        </p:txBody>
      </p:sp>
      <p:sp>
        <p:nvSpPr>
          <p:cNvPr id="5" name="Footer Placeholder 4"/>
          <p:cNvSpPr>
            <a:spLocks noGrp="1"/>
          </p:cNvSpPr>
          <p:nvPr>
            <p:ph type="ftr" sz="quarter" idx="11"/>
          </p:nvPr>
        </p:nvSpPr>
        <p:spPr/>
        <p:txBody>
          <a:bodyPr/>
          <a:lstStyle/>
          <a:p>
            <a:r>
              <a:rPr lang="en-US" smtClean="0"/>
              <a:t>The Japanese Story | Kimie Takahashi Assumption University of Thailand</a:t>
            </a:r>
            <a:endParaRPr lang="en-US"/>
          </a:p>
        </p:txBody>
      </p:sp>
      <p:sp>
        <p:nvSpPr>
          <p:cNvPr id="6" name="Slide Number Placeholder 5"/>
          <p:cNvSpPr>
            <a:spLocks noGrp="1"/>
          </p:cNvSpPr>
          <p:nvPr>
            <p:ph type="sldNum" sz="quarter" idx="12"/>
          </p:nvPr>
        </p:nvSpPr>
        <p:spPr/>
        <p:txBody>
          <a:bodyPr/>
          <a:lstStyle/>
          <a:p>
            <a:fld id="{4059D2B8-1538-436F-8E44-8935A44696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AB6CC0-0589-413B-808D-2CFAA137934E}" type="datetime1">
              <a:rPr lang="en-US" smtClean="0"/>
              <a:pPr/>
              <a:t>10/11/2012</a:t>
            </a:fld>
            <a:endParaRPr lang="en-US"/>
          </a:p>
        </p:txBody>
      </p:sp>
      <p:sp>
        <p:nvSpPr>
          <p:cNvPr id="5" name="Footer Placeholder 4"/>
          <p:cNvSpPr>
            <a:spLocks noGrp="1"/>
          </p:cNvSpPr>
          <p:nvPr>
            <p:ph type="ftr" sz="quarter" idx="11"/>
          </p:nvPr>
        </p:nvSpPr>
        <p:spPr/>
        <p:txBody>
          <a:bodyPr/>
          <a:lstStyle/>
          <a:p>
            <a:r>
              <a:rPr lang="en-US" smtClean="0"/>
              <a:t>The Japanese Story | Kimie Takahashi Assumption University of Thailand</a:t>
            </a:r>
            <a:endParaRPr lang="en-US"/>
          </a:p>
        </p:txBody>
      </p:sp>
      <p:sp>
        <p:nvSpPr>
          <p:cNvPr id="6" name="Slide Number Placeholder 5"/>
          <p:cNvSpPr>
            <a:spLocks noGrp="1"/>
          </p:cNvSpPr>
          <p:nvPr>
            <p:ph type="sldNum" sz="quarter" idx="12"/>
          </p:nvPr>
        </p:nvSpPr>
        <p:spPr/>
        <p:txBody>
          <a:bodyPr/>
          <a:lstStyle/>
          <a:p>
            <a:fld id="{4059D2B8-1538-436F-8E44-8935A44696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C0F31-F23D-4A67-B42C-F7DA72AE468E}" type="datetime1">
              <a:rPr lang="en-US" smtClean="0"/>
              <a:pPr/>
              <a:t>10/11/2012</a:t>
            </a:fld>
            <a:endParaRPr lang="en-US"/>
          </a:p>
        </p:txBody>
      </p:sp>
      <p:sp>
        <p:nvSpPr>
          <p:cNvPr id="5" name="Footer Placeholder 4"/>
          <p:cNvSpPr>
            <a:spLocks noGrp="1"/>
          </p:cNvSpPr>
          <p:nvPr>
            <p:ph type="ftr" sz="quarter" idx="11"/>
          </p:nvPr>
        </p:nvSpPr>
        <p:spPr/>
        <p:txBody>
          <a:bodyPr/>
          <a:lstStyle/>
          <a:p>
            <a:r>
              <a:rPr lang="en-US" smtClean="0"/>
              <a:t>The Japanese Story | Kimie Takahashi Assumption University of Thailand</a:t>
            </a:r>
            <a:endParaRPr lang="en-US"/>
          </a:p>
        </p:txBody>
      </p:sp>
      <p:sp>
        <p:nvSpPr>
          <p:cNvPr id="6" name="Slide Number Placeholder 5"/>
          <p:cNvSpPr>
            <a:spLocks noGrp="1"/>
          </p:cNvSpPr>
          <p:nvPr>
            <p:ph type="sldNum" sz="quarter" idx="12"/>
          </p:nvPr>
        </p:nvSpPr>
        <p:spPr/>
        <p:txBody>
          <a:bodyPr/>
          <a:lstStyle/>
          <a:p>
            <a:fld id="{4059D2B8-1538-436F-8E44-8935A44696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87F180-8B6E-43F1-8F25-B8453F83410E}" type="datetime1">
              <a:rPr lang="en-US" smtClean="0"/>
              <a:pPr/>
              <a:t>10/11/2012</a:t>
            </a:fld>
            <a:endParaRPr lang="en-US"/>
          </a:p>
        </p:txBody>
      </p:sp>
      <p:sp>
        <p:nvSpPr>
          <p:cNvPr id="5" name="Footer Placeholder 4"/>
          <p:cNvSpPr>
            <a:spLocks noGrp="1"/>
          </p:cNvSpPr>
          <p:nvPr>
            <p:ph type="ftr" sz="quarter" idx="11"/>
          </p:nvPr>
        </p:nvSpPr>
        <p:spPr/>
        <p:txBody>
          <a:bodyPr/>
          <a:lstStyle/>
          <a:p>
            <a:r>
              <a:rPr lang="en-US" smtClean="0"/>
              <a:t>The Japanese Story | Kimie Takahashi Assumption University of Thailand</a:t>
            </a:r>
            <a:endParaRPr lang="en-US"/>
          </a:p>
        </p:txBody>
      </p:sp>
      <p:sp>
        <p:nvSpPr>
          <p:cNvPr id="6" name="Slide Number Placeholder 5"/>
          <p:cNvSpPr>
            <a:spLocks noGrp="1"/>
          </p:cNvSpPr>
          <p:nvPr>
            <p:ph type="sldNum" sz="quarter" idx="12"/>
          </p:nvPr>
        </p:nvSpPr>
        <p:spPr/>
        <p:txBody>
          <a:bodyPr/>
          <a:lstStyle/>
          <a:p>
            <a:fld id="{4059D2B8-1538-436F-8E44-8935A44696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598D9A-6FF8-4ED3-B840-1D4B12C61A49}" type="datetime1">
              <a:rPr lang="en-US" smtClean="0"/>
              <a:pPr/>
              <a:t>10/11/2012</a:t>
            </a:fld>
            <a:endParaRPr lang="en-US"/>
          </a:p>
        </p:txBody>
      </p:sp>
      <p:sp>
        <p:nvSpPr>
          <p:cNvPr id="5" name="Footer Placeholder 4"/>
          <p:cNvSpPr>
            <a:spLocks noGrp="1"/>
          </p:cNvSpPr>
          <p:nvPr>
            <p:ph type="ftr" sz="quarter" idx="11"/>
          </p:nvPr>
        </p:nvSpPr>
        <p:spPr/>
        <p:txBody>
          <a:bodyPr/>
          <a:lstStyle/>
          <a:p>
            <a:r>
              <a:rPr lang="en-US" smtClean="0"/>
              <a:t>The Japanese Story | Kimie Takahashi Assumption University of Thailand</a:t>
            </a:r>
            <a:endParaRPr lang="en-US"/>
          </a:p>
        </p:txBody>
      </p:sp>
      <p:sp>
        <p:nvSpPr>
          <p:cNvPr id="6" name="Slide Number Placeholder 5"/>
          <p:cNvSpPr>
            <a:spLocks noGrp="1"/>
          </p:cNvSpPr>
          <p:nvPr>
            <p:ph type="sldNum" sz="quarter" idx="12"/>
          </p:nvPr>
        </p:nvSpPr>
        <p:spPr/>
        <p:txBody>
          <a:bodyPr/>
          <a:lstStyle/>
          <a:p>
            <a:fld id="{4059D2B8-1538-436F-8E44-8935A44696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A7A87-B9A6-43F7-8AB2-6BA6FE0F75DB}" type="datetime1">
              <a:rPr lang="en-US" smtClean="0"/>
              <a:pPr/>
              <a:t>10/11/2012</a:t>
            </a:fld>
            <a:endParaRPr lang="en-US"/>
          </a:p>
        </p:txBody>
      </p:sp>
      <p:sp>
        <p:nvSpPr>
          <p:cNvPr id="6" name="Footer Placeholder 5"/>
          <p:cNvSpPr>
            <a:spLocks noGrp="1"/>
          </p:cNvSpPr>
          <p:nvPr>
            <p:ph type="ftr" sz="quarter" idx="11"/>
          </p:nvPr>
        </p:nvSpPr>
        <p:spPr/>
        <p:txBody>
          <a:bodyPr/>
          <a:lstStyle/>
          <a:p>
            <a:r>
              <a:rPr lang="en-US" smtClean="0"/>
              <a:t>The Japanese Story | Kimie Takahashi Assumption University of Thailand</a:t>
            </a:r>
            <a:endParaRPr lang="en-US"/>
          </a:p>
        </p:txBody>
      </p:sp>
      <p:sp>
        <p:nvSpPr>
          <p:cNvPr id="7" name="Slide Number Placeholder 6"/>
          <p:cNvSpPr>
            <a:spLocks noGrp="1"/>
          </p:cNvSpPr>
          <p:nvPr>
            <p:ph type="sldNum" sz="quarter" idx="12"/>
          </p:nvPr>
        </p:nvSpPr>
        <p:spPr/>
        <p:txBody>
          <a:bodyPr/>
          <a:lstStyle/>
          <a:p>
            <a:fld id="{4059D2B8-1538-436F-8E44-8935A44696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60AEB4-ED71-40CB-9986-C184CE3C7784}" type="datetime1">
              <a:rPr lang="en-US" smtClean="0"/>
              <a:pPr/>
              <a:t>10/11/2012</a:t>
            </a:fld>
            <a:endParaRPr lang="en-US"/>
          </a:p>
        </p:txBody>
      </p:sp>
      <p:sp>
        <p:nvSpPr>
          <p:cNvPr id="8" name="Footer Placeholder 7"/>
          <p:cNvSpPr>
            <a:spLocks noGrp="1"/>
          </p:cNvSpPr>
          <p:nvPr>
            <p:ph type="ftr" sz="quarter" idx="11"/>
          </p:nvPr>
        </p:nvSpPr>
        <p:spPr/>
        <p:txBody>
          <a:bodyPr/>
          <a:lstStyle/>
          <a:p>
            <a:r>
              <a:rPr lang="en-US" smtClean="0"/>
              <a:t>The Japanese Story | Kimie Takahashi Assumption University of Thailand</a:t>
            </a:r>
            <a:endParaRPr lang="en-US"/>
          </a:p>
        </p:txBody>
      </p:sp>
      <p:sp>
        <p:nvSpPr>
          <p:cNvPr id="9" name="Slide Number Placeholder 8"/>
          <p:cNvSpPr>
            <a:spLocks noGrp="1"/>
          </p:cNvSpPr>
          <p:nvPr>
            <p:ph type="sldNum" sz="quarter" idx="12"/>
          </p:nvPr>
        </p:nvSpPr>
        <p:spPr/>
        <p:txBody>
          <a:bodyPr/>
          <a:lstStyle/>
          <a:p>
            <a:fld id="{4059D2B8-1538-436F-8E44-8935A44696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6E2523-5556-481E-ABBA-02E27F8438AC}" type="datetime1">
              <a:rPr lang="en-US" smtClean="0"/>
              <a:pPr/>
              <a:t>10/11/2012</a:t>
            </a:fld>
            <a:endParaRPr lang="en-US"/>
          </a:p>
        </p:txBody>
      </p:sp>
      <p:sp>
        <p:nvSpPr>
          <p:cNvPr id="4" name="Footer Placeholder 3"/>
          <p:cNvSpPr>
            <a:spLocks noGrp="1"/>
          </p:cNvSpPr>
          <p:nvPr>
            <p:ph type="ftr" sz="quarter" idx="11"/>
          </p:nvPr>
        </p:nvSpPr>
        <p:spPr/>
        <p:txBody>
          <a:bodyPr/>
          <a:lstStyle/>
          <a:p>
            <a:r>
              <a:rPr lang="en-US" smtClean="0"/>
              <a:t>The Japanese Story | Kimie Takahashi Assumption University of Thailand</a:t>
            </a:r>
            <a:endParaRPr lang="en-US"/>
          </a:p>
        </p:txBody>
      </p:sp>
      <p:sp>
        <p:nvSpPr>
          <p:cNvPr id="5" name="Slide Number Placeholder 4"/>
          <p:cNvSpPr>
            <a:spLocks noGrp="1"/>
          </p:cNvSpPr>
          <p:nvPr>
            <p:ph type="sldNum" sz="quarter" idx="12"/>
          </p:nvPr>
        </p:nvSpPr>
        <p:spPr/>
        <p:txBody>
          <a:bodyPr/>
          <a:lstStyle/>
          <a:p>
            <a:fld id="{4059D2B8-1538-436F-8E44-8935A44696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F717A2-599A-42F2-A9A7-16FC30FBC171}" type="datetime1">
              <a:rPr lang="en-US" smtClean="0"/>
              <a:pPr/>
              <a:t>10/11/2012</a:t>
            </a:fld>
            <a:endParaRPr lang="en-US"/>
          </a:p>
        </p:txBody>
      </p:sp>
      <p:sp>
        <p:nvSpPr>
          <p:cNvPr id="3" name="Footer Placeholder 2"/>
          <p:cNvSpPr>
            <a:spLocks noGrp="1"/>
          </p:cNvSpPr>
          <p:nvPr>
            <p:ph type="ftr" sz="quarter" idx="11"/>
          </p:nvPr>
        </p:nvSpPr>
        <p:spPr/>
        <p:txBody>
          <a:bodyPr/>
          <a:lstStyle/>
          <a:p>
            <a:r>
              <a:rPr lang="en-US" smtClean="0"/>
              <a:t>The Japanese Story | Kimie Takahashi Assumption University of Thailand</a:t>
            </a:r>
            <a:endParaRPr lang="en-US"/>
          </a:p>
        </p:txBody>
      </p:sp>
      <p:sp>
        <p:nvSpPr>
          <p:cNvPr id="4" name="Slide Number Placeholder 3"/>
          <p:cNvSpPr>
            <a:spLocks noGrp="1"/>
          </p:cNvSpPr>
          <p:nvPr>
            <p:ph type="sldNum" sz="quarter" idx="12"/>
          </p:nvPr>
        </p:nvSpPr>
        <p:spPr/>
        <p:txBody>
          <a:bodyPr/>
          <a:lstStyle/>
          <a:p>
            <a:fld id="{4059D2B8-1538-436F-8E44-8935A44696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9FD9E-4F6B-4217-896C-2CB307831728}" type="datetime1">
              <a:rPr lang="en-US" smtClean="0"/>
              <a:pPr/>
              <a:t>10/11/2012</a:t>
            </a:fld>
            <a:endParaRPr lang="en-US"/>
          </a:p>
        </p:txBody>
      </p:sp>
      <p:sp>
        <p:nvSpPr>
          <p:cNvPr id="6" name="Footer Placeholder 5"/>
          <p:cNvSpPr>
            <a:spLocks noGrp="1"/>
          </p:cNvSpPr>
          <p:nvPr>
            <p:ph type="ftr" sz="quarter" idx="11"/>
          </p:nvPr>
        </p:nvSpPr>
        <p:spPr/>
        <p:txBody>
          <a:bodyPr/>
          <a:lstStyle/>
          <a:p>
            <a:r>
              <a:rPr lang="en-US" smtClean="0"/>
              <a:t>The Japanese Story | Kimie Takahashi Assumption University of Thailand</a:t>
            </a:r>
            <a:endParaRPr lang="en-US"/>
          </a:p>
        </p:txBody>
      </p:sp>
      <p:sp>
        <p:nvSpPr>
          <p:cNvPr id="7" name="Slide Number Placeholder 6"/>
          <p:cNvSpPr>
            <a:spLocks noGrp="1"/>
          </p:cNvSpPr>
          <p:nvPr>
            <p:ph type="sldNum" sz="quarter" idx="12"/>
          </p:nvPr>
        </p:nvSpPr>
        <p:spPr/>
        <p:txBody>
          <a:bodyPr/>
          <a:lstStyle/>
          <a:p>
            <a:fld id="{4059D2B8-1538-436F-8E44-8935A44696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571753-0A44-4B62-8FDE-F4A81438B996}" type="datetime1">
              <a:rPr lang="en-US" smtClean="0"/>
              <a:pPr/>
              <a:t>10/11/2012</a:t>
            </a:fld>
            <a:endParaRPr lang="en-US"/>
          </a:p>
        </p:txBody>
      </p:sp>
      <p:sp>
        <p:nvSpPr>
          <p:cNvPr id="6" name="Footer Placeholder 5"/>
          <p:cNvSpPr>
            <a:spLocks noGrp="1"/>
          </p:cNvSpPr>
          <p:nvPr>
            <p:ph type="ftr" sz="quarter" idx="11"/>
          </p:nvPr>
        </p:nvSpPr>
        <p:spPr/>
        <p:txBody>
          <a:bodyPr/>
          <a:lstStyle/>
          <a:p>
            <a:r>
              <a:rPr lang="en-US" smtClean="0"/>
              <a:t>The Japanese Story | Kimie Takahashi Assumption University of Thailand</a:t>
            </a:r>
            <a:endParaRPr lang="en-US"/>
          </a:p>
        </p:txBody>
      </p:sp>
      <p:sp>
        <p:nvSpPr>
          <p:cNvPr id="7" name="Slide Number Placeholder 6"/>
          <p:cNvSpPr>
            <a:spLocks noGrp="1"/>
          </p:cNvSpPr>
          <p:nvPr>
            <p:ph type="sldNum" sz="quarter" idx="12"/>
          </p:nvPr>
        </p:nvSpPr>
        <p:spPr/>
        <p:txBody>
          <a:bodyPr/>
          <a:lstStyle/>
          <a:p>
            <a:fld id="{4059D2B8-1538-436F-8E44-8935A44696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82E0D-2992-47D5-A520-133CF1A25B76}" type="datetime1">
              <a:rPr lang="en-US" smtClean="0"/>
              <a:pPr/>
              <a:t>10/11/2012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The Japanese Story | Kimie Takahashi Assumption University of Thailand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9D2B8-1538-436F-8E44-8935A44696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10.jpeg"/><Relationship Id="rId3" Type="http://schemas.openxmlformats.org/officeDocument/2006/relationships/hyperlink" Target="http://www.goldcoast.com.au/article/2009/10/31/153911_gold-coast-news.html" TargetMode="External"/><Relationship Id="rId7" Type="http://schemas.openxmlformats.org/officeDocument/2006/relationships/image" Target="../media/image6.png"/><Relationship Id="rId12" Type="http://schemas.openxmlformats.org/officeDocument/2006/relationships/hyperlink" Target="http://www.smh.com.au/travel/travel-news/insensitivity-makes-waves-with-japanese-tourists-20100219-olzn.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languageonthemove.com/shingo-usami" TargetMode="External"/><Relationship Id="rId5" Type="http://schemas.openxmlformats.org/officeDocument/2006/relationships/image" Target="../media/image1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2.jpe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Bg.jpg"/>
          <p:cNvPicPr>
            <a:picLocks noChangeAspect="1"/>
          </p:cNvPicPr>
          <p:nvPr/>
        </p:nvPicPr>
        <p:blipFill>
          <a:blip r:embed="rId3" cstate="print"/>
          <a:stretch>
            <a:fillRect/>
          </a:stretch>
        </p:blipFill>
        <p:spPr>
          <a:xfrm>
            <a:off x="0" y="4800600"/>
            <a:ext cx="2170253" cy="2057400"/>
          </a:xfrm>
          <a:prstGeom prst="rect">
            <a:avLst/>
          </a:prstGeom>
        </p:spPr>
      </p:pic>
      <p:sp>
        <p:nvSpPr>
          <p:cNvPr id="2" name="Title 1"/>
          <p:cNvSpPr>
            <a:spLocks noGrp="1"/>
          </p:cNvSpPr>
          <p:nvPr>
            <p:ph type="ctrTitle"/>
          </p:nvPr>
        </p:nvSpPr>
        <p:spPr>
          <a:xfrm>
            <a:off x="685800" y="1676400"/>
            <a:ext cx="7772400" cy="2457450"/>
          </a:xfrm>
        </p:spPr>
        <p:txBody>
          <a:bodyPr>
            <a:normAutofit/>
          </a:bodyPr>
          <a:lstStyle/>
          <a:p>
            <a:pPr algn="r"/>
            <a:r>
              <a:rPr lang="en-AU" sz="4800" dirty="0" smtClean="0">
                <a:latin typeface="Adobe Hebrew" pitchFamily="18" charset="-79"/>
                <a:cs typeface="Adobe Hebrew" pitchFamily="18" charset="-79"/>
              </a:rPr>
              <a:t>The Japanese Story</a:t>
            </a:r>
            <a:r>
              <a:rPr lang="en-AU" dirty="0" smtClean="0">
                <a:latin typeface="Adobe Hebrew" pitchFamily="18" charset="-79"/>
                <a:cs typeface="Adobe Hebrew" pitchFamily="18" charset="-79"/>
              </a:rPr>
              <a:t>:</a:t>
            </a:r>
            <a:br>
              <a:rPr lang="en-AU" dirty="0" smtClean="0">
                <a:latin typeface="Adobe Hebrew" pitchFamily="18" charset="-79"/>
                <a:cs typeface="Adobe Hebrew" pitchFamily="18" charset="-79"/>
              </a:rPr>
            </a:br>
            <a:r>
              <a:rPr lang="en-AU" sz="1000" dirty="0" smtClean="0">
                <a:latin typeface="Adobe Hebrew" pitchFamily="18" charset="-79"/>
                <a:cs typeface="Adobe Hebrew" pitchFamily="18" charset="-79"/>
              </a:rPr>
              <a:t/>
            </a:r>
            <a:br>
              <a:rPr lang="en-AU" sz="1000" dirty="0" smtClean="0">
                <a:latin typeface="Adobe Hebrew" pitchFamily="18" charset="-79"/>
                <a:cs typeface="Adobe Hebrew" pitchFamily="18" charset="-79"/>
              </a:rPr>
            </a:br>
            <a:r>
              <a:rPr lang="en-AU" sz="3100" dirty="0" smtClean="0">
                <a:latin typeface="Adobe Hebrew" pitchFamily="18" charset="-79"/>
                <a:cs typeface="Adobe Hebrew" pitchFamily="18" charset="-79"/>
              </a:rPr>
              <a:t>Struggling for </a:t>
            </a:r>
            <a:r>
              <a:rPr lang="en-AU" sz="3100" dirty="0" smtClean="0">
                <a:latin typeface="Adobe Hebrew" pitchFamily="18" charset="-79"/>
                <a:cs typeface="Adobe Hebrew" pitchFamily="18" charset="-79"/>
              </a:rPr>
              <a:t>Recognition </a:t>
            </a:r>
            <a:r>
              <a:rPr lang="en-AU" sz="3100" dirty="0" smtClean="0">
                <a:latin typeface="Adobe Hebrew" pitchFamily="18" charset="-79"/>
                <a:cs typeface="Adobe Hebrew" pitchFamily="18" charset="-79"/>
              </a:rPr>
              <a:t>in Australia</a:t>
            </a:r>
            <a:endParaRPr lang="en-US" sz="3100" dirty="0">
              <a:latin typeface="Adobe Hebrew" pitchFamily="18" charset="-79"/>
              <a:cs typeface="Adobe Hebrew" pitchFamily="18" charset="-79"/>
            </a:endParaRPr>
          </a:p>
        </p:txBody>
      </p:sp>
      <p:sp>
        <p:nvSpPr>
          <p:cNvPr id="3" name="Subtitle 2"/>
          <p:cNvSpPr>
            <a:spLocks noGrp="1"/>
          </p:cNvSpPr>
          <p:nvPr>
            <p:ph type="subTitle" idx="1"/>
          </p:nvPr>
        </p:nvSpPr>
        <p:spPr>
          <a:xfrm>
            <a:off x="1981200" y="5029200"/>
            <a:ext cx="6400800" cy="1752600"/>
          </a:xfrm>
        </p:spPr>
        <p:txBody>
          <a:bodyPr>
            <a:normAutofit/>
          </a:bodyPr>
          <a:lstStyle/>
          <a:p>
            <a:pPr algn="r"/>
            <a:r>
              <a:rPr lang="ja-JP" altLang="en-US" sz="2200" smtClean="0">
                <a:cs typeface="AngsanaUPC" pitchFamily="18" charset="-34"/>
              </a:rPr>
              <a:t>高橋　君江</a:t>
            </a:r>
            <a:endParaRPr lang="en-US" altLang="ja-JP" sz="2200" dirty="0" smtClean="0">
              <a:cs typeface="AngsanaUPC" pitchFamily="18" charset="-34"/>
            </a:endParaRPr>
          </a:p>
          <a:p>
            <a:pPr algn="r"/>
            <a:r>
              <a:rPr lang="en-AU" sz="2000" dirty="0" smtClean="0">
                <a:latin typeface="Adobe Hebrew" pitchFamily="18" charset="-79"/>
                <a:cs typeface="Adobe Hebrew" pitchFamily="18" charset="-79"/>
              </a:rPr>
              <a:t>Kimie Takahashi, PhD</a:t>
            </a:r>
          </a:p>
          <a:p>
            <a:pPr algn="r"/>
            <a:r>
              <a:rPr lang="en-AU" sz="2800" b="1" dirty="0" smtClean="0">
                <a:solidFill>
                  <a:srgbClr val="FF0000"/>
                </a:solidFill>
                <a:latin typeface="Adobe Hebrew" pitchFamily="18" charset="-79"/>
                <a:cs typeface="Adobe Hebrew" pitchFamily="18" charset="-79"/>
              </a:rPr>
              <a:t>A</a:t>
            </a:r>
            <a:r>
              <a:rPr lang="en-AU" sz="2000" dirty="0" smtClean="0">
                <a:latin typeface="Adobe Hebrew" pitchFamily="18" charset="-79"/>
                <a:cs typeface="Adobe Hebrew" pitchFamily="18" charset="-79"/>
              </a:rPr>
              <a:t>ssumption University of Thailand</a:t>
            </a:r>
            <a:endParaRPr lang="en-US" sz="2000" dirty="0">
              <a:latin typeface="Adobe Hebrew" pitchFamily="18" charset="-79"/>
              <a:cs typeface="Adobe Hebrew" pitchFamily="18" charset="-79"/>
            </a:endParaRPr>
          </a:p>
        </p:txBody>
      </p:sp>
      <p:sp>
        <p:nvSpPr>
          <p:cNvPr id="9" name="Title 1"/>
          <p:cNvSpPr txBox="1">
            <a:spLocks/>
          </p:cNvSpPr>
          <p:nvPr/>
        </p:nvSpPr>
        <p:spPr>
          <a:xfrm>
            <a:off x="1295400" y="3886200"/>
            <a:ext cx="7162800" cy="762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AU" sz="2000" dirty="0" smtClean="0">
                <a:latin typeface="Adobe Hebrew" pitchFamily="18" charset="-79"/>
                <a:ea typeface="+mj-ea"/>
                <a:cs typeface="Adobe Hebrew" pitchFamily="18" charset="-79"/>
              </a:rPr>
              <a:t>Human Sciences Perspectives in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AU" sz="2000" b="0" i="0" u="none" strike="noStrike" kern="1200" cap="none" spc="0" normalizeH="0" baseline="0" noProof="0" dirty="0" smtClean="0">
                <a:ln>
                  <a:noFill/>
                </a:ln>
                <a:solidFill>
                  <a:schemeClr val="tx1"/>
                </a:solidFill>
                <a:effectLst/>
                <a:uLnTx/>
                <a:uFillTx/>
                <a:latin typeface="Adobe Hebrew" pitchFamily="18" charset="-79"/>
                <a:ea typeface="+mj-ea"/>
                <a:cs typeface="Adobe Hebrew" pitchFamily="18" charset="-79"/>
              </a:rPr>
              <a:t>Linguistic</a:t>
            </a:r>
            <a:r>
              <a:rPr kumimoji="0" lang="en-AU" sz="2000" b="0" i="0" u="none" strike="noStrike" kern="1200" cap="none" spc="0" normalizeH="0" noProof="0" dirty="0" smtClean="0">
                <a:ln>
                  <a:noFill/>
                </a:ln>
                <a:solidFill>
                  <a:schemeClr val="tx1"/>
                </a:solidFill>
                <a:effectLst/>
                <a:uLnTx/>
                <a:uFillTx/>
                <a:latin typeface="Adobe Hebrew" pitchFamily="18" charset="-79"/>
                <a:ea typeface="+mj-ea"/>
                <a:cs typeface="Adobe Hebrew" pitchFamily="18" charset="-79"/>
              </a:rPr>
              <a:t> </a:t>
            </a:r>
            <a:r>
              <a:rPr kumimoji="0" lang="en-AU" sz="2000" b="0" i="0" u="none" strike="noStrike" kern="1200" cap="none" spc="0" normalizeH="0" noProof="0" dirty="0" smtClean="0">
                <a:ln>
                  <a:noFill/>
                </a:ln>
                <a:solidFill>
                  <a:schemeClr val="tx1"/>
                </a:solidFill>
                <a:effectLst/>
                <a:uLnTx/>
                <a:uFillTx/>
                <a:latin typeface="Adobe Hebrew" pitchFamily="18" charset="-79"/>
                <a:ea typeface="+mj-ea"/>
                <a:cs typeface="Adobe Hebrew" pitchFamily="18" charset="-79"/>
              </a:rPr>
              <a:t>Diversity &amp; Social </a:t>
            </a:r>
            <a:r>
              <a:rPr kumimoji="0" lang="en-AU" sz="2000" b="0" i="0" u="none" strike="noStrike" kern="1200" cap="none" spc="0" normalizeH="0" noProof="0" dirty="0" smtClean="0">
                <a:ln>
                  <a:noFill/>
                </a:ln>
                <a:solidFill>
                  <a:schemeClr val="tx1"/>
                </a:solidFill>
                <a:effectLst/>
                <a:uLnTx/>
                <a:uFillTx/>
                <a:latin typeface="Adobe Hebrew" pitchFamily="18" charset="-79"/>
                <a:ea typeface="+mj-ea"/>
                <a:cs typeface="Adobe Hebrew" pitchFamily="18" charset="-79"/>
              </a:rPr>
              <a:t>Inclusion in Australia</a:t>
            </a:r>
            <a:endParaRPr kumimoji="0" lang="en-AU" sz="2000" b="0" i="0" u="none" strike="noStrike" kern="1200" cap="none" spc="0" normalizeH="0" noProof="0" dirty="0" smtClean="0">
              <a:ln>
                <a:noFill/>
              </a:ln>
              <a:solidFill>
                <a:schemeClr val="tx1"/>
              </a:solidFill>
              <a:effectLst/>
              <a:uLnTx/>
              <a:uFillTx/>
              <a:latin typeface="Adobe Hebrew" pitchFamily="18" charset="-79"/>
              <a:ea typeface="+mj-ea"/>
              <a:cs typeface="Adobe Hebrew" pitchFamily="18" charset="-79"/>
            </a:endParaRPr>
          </a:p>
        </p:txBody>
      </p:sp>
      <p:pic>
        <p:nvPicPr>
          <p:cNvPr id="10" name="Picture 9" descr="JOTM-Logo1-300x118.jpg"/>
          <p:cNvPicPr>
            <a:picLocks noChangeAspect="1"/>
          </p:cNvPicPr>
          <p:nvPr/>
        </p:nvPicPr>
        <p:blipFill>
          <a:blip r:embed="rId4" cstate="print"/>
          <a:stretch>
            <a:fillRect/>
          </a:stretch>
        </p:blipFill>
        <p:spPr>
          <a:xfrm>
            <a:off x="6492498" y="304800"/>
            <a:ext cx="1965702" cy="77317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descr="http://www.goldcoast.com.au/images/uploadedfiles/editorial/pictures/2009/10/30/LURING-THE-JAPANESE.jpg">
            <a:hlinkClick r:id="rId3"/>
          </p:cNvPr>
          <p:cNvPicPr>
            <a:picLocks noChangeAspect="1" noChangeArrowheads="1"/>
          </p:cNvPicPr>
          <p:nvPr/>
        </p:nvPicPr>
        <p:blipFill>
          <a:blip r:embed="rId4" cstate="print"/>
          <a:srcRect/>
          <a:stretch>
            <a:fillRect/>
          </a:stretch>
        </p:blipFill>
        <p:spPr bwMode="auto">
          <a:xfrm>
            <a:off x="5638800" y="1447800"/>
            <a:ext cx="3505200" cy="3733800"/>
          </a:xfrm>
          <a:prstGeom prst="rect">
            <a:avLst/>
          </a:prstGeom>
          <a:noFill/>
        </p:spPr>
      </p:pic>
      <p:pic>
        <p:nvPicPr>
          <p:cNvPr id="2057" name="Picture 9" descr="http://stalkninja.com/img/ninja-image.jpg"/>
          <p:cNvPicPr>
            <a:picLocks noChangeAspect="1" noChangeArrowheads="1"/>
          </p:cNvPicPr>
          <p:nvPr/>
        </p:nvPicPr>
        <p:blipFill>
          <a:blip r:embed="rId5" cstate="print"/>
          <a:srcRect/>
          <a:stretch>
            <a:fillRect/>
          </a:stretch>
        </p:blipFill>
        <p:spPr bwMode="auto">
          <a:xfrm>
            <a:off x="0" y="3886200"/>
            <a:ext cx="2544098" cy="1911928"/>
          </a:xfrm>
          <a:prstGeom prst="rect">
            <a:avLst/>
          </a:prstGeom>
          <a:noFill/>
        </p:spPr>
      </p:pic>
      <p:pic>
        <p:nvPicPr>
          <p:cNvPr id="2051" name="Picture 3"/>
          <p:cNvPicPr>
            <a:picLocks noChangeAspect="1" noChangeArrowheads="1"/>
          </p:cNvPicPr>
          <p:nvPr/>
        </p:nvPicPr>
        <p:blipFill>
          <a:blip r:embed="rId6" cstate="print"/>
          <a:srcRect/>
          <a:stretch>
            <a:fillRect/>
          </a:stretch>
        </p:blipFill>
        <p:spPr bwMode="auto">
          <a:xfrm>
            <a:off x="0" y="1447800"/>
            <a:ext cx="3479800" cy="26098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latin typeface="Adobe Hebrew" pitchFamily="18" charset="-79"/>
                <a:cs typeface="Adobe Hebrew" pitchFamily="18" charset="-79"/>
              </a:rPr>
              <a:t>Japanese in Australian Media</a:t>
            </a:r>
            <a:endParaRPr lang="en-US" dirty="0">
              <a:latin typeface="Adobe Hebrew" pitchFamily="18" charset="-79"/>
              <a:cs typeface="Adobe Hebrew" pitchFamily="18" charset="-79"/>
            </a:endParaRPr>
          </a:p>
        </p:txBody>
      </p:sp>
      <p:pic>
        <p:nvPicPr>
          <p:cNvPr id="2058" name="Picture 10"/>
          <p:cNvPicPr>
            <a:picLocks noGrp="1" noChangeAspect="1" noChangeArrowheads="1"/>
          </p:cNvPicPr>
          <p:nvPr>
            <p:ph idx="1"/>
          </p:nvPr>
        </p:nvPicPr>
        <p:blipFill>
          <a:blip r:embed="rId7" cstate="print"/>
          <a:stretch>
            <a:fillRect/>
          </a:stretch>
        </p:blipFill>
        <p:spPr bwMode="auto">
          <a:xfrm>
            <a:off x="2590800" y="4495800"/>
            <a:ext cx="3352800" cy="2667000"/>
          </a:xfrm>
          <a:prstGeom prst="rect">
            <a:avLst/>
          </a:prstGeom>
          <a:noFill/>
          <a:ln w="9525">
            <a:noFill/>
            <a:miter lim="800000"/>
            <a:headEnd/>
            <a:tailEnd/>
          </a:ln>
        </p:spPr>
      </p:pic>
      <p:pic>
        <p:nvPicPr>
          <p:cNvPr id="9" name="Picture 8" descr="JOTM-Logo1-300x118.jpg"/>
          <p:cNvPicPr>
            <a:picLocks noChangeAspect="1"/>
          </p:cNvPicPr>
          <p:nvPr/>
        </p:nvPicPr>
        <p:blipFill>
          <a:blip r:embed="rId8" cstate="print"/>
          <a:stretch>
            <a:fillRect/>
          </a:stretch>
        </p:blipFill>
        <p:spPr>
          <a:xfrm>
            <a:off x="7696200" y="76200"/>
            <a:ext cx="1356102" cy="533400"/>
          </a:xfrm>
          <a:prstGeom prst="rect">
            <a:avLst/>
          </a:prstGeom>
        </p:spPr>
      </p:pic>
      <p:pic>
        <p:nvPicPr>
          <p:cNvPr id="2053" name="Picture 5" descr="http://thegloss.com/files/2007/10/kyoto_japan_geisha200.jpg"/>
          <p:cNvPicPr>
            <a:picLocks noChangeAspect="1" noChangeArrowheads="1"/>
          </p:cNvPicPr>
          <p:nvPr/>
        </p:nvPicPr>
        <p:blipFill>
          <a:blip r:embed="rId9" cstate="print"/>
          <a:srcRect/>
          <a:stretch>
            <a:fillRect/>
          </a:stretch>
        </p:blipFill>
        <p:spPr bwMode="auto">
          <a:xfrm>
            <a:off x="3200400" y="1447800"/>
            <a:ext cx="2448046" cy="3048000"/>
          </a:xfrm>
          <a:prstGeom prst="rect">
            <a:avLst/>
          </a:prstGeom>
          <a:noFill/>
        </p:spPr>
      </p:pic>
      <p:pic>
        <p:nvPicPr>
          <p:cNvPr id="2055" name="Picture 7" descr="http://www.jesusjazzbuddhism.org/uploads/5/9/1/5/5915900/5724848.jpg?388"/>
          <p:cNvPicPr>
            <a:picLocks noChangeAspect="1" noChangeArrowheads="1"/>
          </p:cNvPicPr>
          <p:nvPr/>
        </p:nvPicPr>
        <p:blipFill>
          <a:blip r:embed="rId10" cstate="print"/>
          <a:srcRect/>
          <a:stretch>
            <a:fillRect/>
          </a:stretch>
        </p:blipFill>
        <p:spPr bwMode="auto">
          <a:xfrm>
            <a:off x="0" y="5334000"/>
            <a:ext cx="2590800" cy="1828800"/>
          </a:xfrm>
          <a:prstGeom prst="rect">
            <a:avLst/>
          </a:prstGeom>
          <a:noFill/>
        </p:spPr>
      </p:pic>
      <p:pic>
        <p:nvPicPr>
          <p:cNvPr id="19" name="Picture 7" descr="http://www.taste.com.au/images/articles/tetsuya04241536.jpg"/>
          <p:cNvPicPr>
            <a:picLocks noChangeAspect="1" noChangeArrowheads="1"/>
          </p:cNvPicPr>
          <p:nvPr/>
        </p:nvPicPr>
        <p:blipFill>
          <a:blip r:embed="rId11" cstate="print"/>
          <a:srcRect/>
          <a:stretch>
            <a:fillRect/>
          </a:stretch>
        </p:blipFill>
        <p:spPr bwMode="auto">
          <a:xfrm>
            <a:off x="5943600" y="4851898"/>
            <a:ext cx="3200400" cy="2006102"/>
          </a:xfrm>
          <a:prstGeom prst="rect">
            <a:avLst/>
          </a:prstGeom>
          <a:noFill/>
        </p:spPr>
      </p:pic>
      <p:pic>
        <p:nvPicPr>
          <p:cNvPr id="18" name="Picture 3" descr="All aboard for fun in Australia ... Hiroshi Kawano, a Japanese tourist, learns to surf at Kurnell peninsula.">
            <a:hlinkClick r:id="rId12"/>
          </p:cNvPr>
          <p:cNvPicPr>
            <a:picLocks noChangeAspect="1" noChangeArrowheads="1"/>
          </p:cNvPicPr>
          <p:nvPr/>
        </p:nvPicPr>
        <p:blipFill>
          <a:blip r:embed="rId13" cstate="print"/>
          <a:srcRect/>
          <a:stretch>
            <a:fillRect/>
          </a:stretch>
        </p:blipFill>
        <p:spPr bwMode="auto">
          <a:xfrm>
            <a:off x="4648200" y="3352800"/>
            <a:ext cx="2362200" cy="1752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Bg.jpg"/>
          <p:cNvPicPr>
            <a:picLocks noChangeAspect="1"/>
          </p:cNvPicPr>
          <p:nvPr/>
        </p:nvPicPr>
        <p:blipFill>
          <a:blip r:embed="rId3" cstate="print"/>
          <a:stretch>
            <a:fillRect/>
          </a:stretch>
        </p:blipFill>
        <p:spPr>
          <a:xfrm>
            <a:off x="0" y="4800600"/>
            <a:ext cx="2170253" cy="2057400"/>
          </a:xfrm>
          <a:prstGeom prst="rect">
            <a:avLst/>
          </a:prstGeom>
        </p:spPr>
      </p:pic>
      <p:sp>
        <p:nvSpPr>
          <p:cNvPr id="2" name="Title 1"/>
          <p:cNvSpPr>
            <a:spLocks noGrp="1"/>
          </p:cNvSpPr>
          <p:nvPr>
            <p:ph type="title"/>
          </p:nvPr>
        </p:nvSpPr>
        <p:spPr/>
        <p:txBody>
          <a:bodyPr/>
          <a:lstStyle/>
          <a:p>
            <a:r>
              <a:rPr lang="en-US" dirty="0" smtClean="0">
                <a:latin typeface="Adobe Hebrew" pitchFamily="18" charset="-79"/>
                <a:cs typeface="Adobe Hebrew" pitchFamily="18" charset="-79"/>
              </a:rPr>
              <a:t>Japanese on the Move</a:t>
            </a:r>
            <a:endParaRPr lang="en-US" dirty="0">
              <a:latin typeface="Adobe Hebrew" pitchFamily="18" charset="-79"/>
              <a:cs typeface="Adobe Hebrew" pitchFamily="18" charset="-79"/>
            </a:endParaRPr>
          </a:p>
        </p:txBody>
      </p:sp>
      <p:sp>
        <p:nvSpPr>
          <p:cNvPr id="3" name="Content Placeholder 2"/>
          <p:cNvSpPr>
            <a:spLocks noGrp="1"/>
          </p:cNvSpPr>
          <p:nvPr>
            <p:ph idx="1"/>
          </p:nvPr>
        </p:nvSpPr>
        <p:spPr>
          <a:xfrm>
            <a:off x="4648200" y="1524000"/>
            <a:ext cx="4495800" cy="5181600"/>
          </a:xfrm>
        </p:spPr>
        <p:txBody>
          <a:bodyPr>
            <a:normAutofit fontScale="92500"/>
          </a:bodyPr>
          <a:lstStyle/>
          <a:p>
            <a:pPr>
              <a:buNone/>
            </a:pPr>
            <a:r>
              <a:rPr lang="en-AU" sz="2400" dirty="0" smtClean="0">
                <a:latin typeface="Adobe Hebrew" pitchFamily="18" charset="-79"/>
                <a:cs typeface="Adobe Hebrew" pitchFamily="18" charset="-79"/>
              </a:rPr>
              <a:t>Project: </a:t>
            </a:r>
          </a:p>
          <a:p>
            <a:pPr lvl="1"/>
            <a:r>
              <a:rPr lang="en-AU" sz="2200" dirty="0" smtClean="0">
                <a:latin typeface="Adobe Hebrew" pitchFamily="18" charset="-79"/>
                <a:cs typeface="Adobe Hebrew" pitchFamily="18" charset="-79"/>
              </a:rPr>
              <a:t>Online video exhibition on </a:t>
            </a:r>
            <a:r>
              <a:rPr lang="en-AU" sz="2200" i="1" dirty="0" smtClean="0">
                <a:latin typeface="Adobe Hebrew" pitchFamily="18" charset="-79"/>
                <a:cs typeface="Adobe Hebrew" pitchFamily="18" charset="-79"/>
              </a:rPr>
              <a:t>Language on the Move</a:t>
            </a:r>
          </a:p>
          <a:p>
            <a:pPr lvl="1"/>
            <a:r>
              <a:rPr lang="en-AU" sz="2200" dirty="0" smtClean="0">
                <a:latin typeface="Adobe Hebrew" pitchFamily="18" charset="-79"/>
                <a:cs typeface="Adobe Hebrew" pitchFamily="18" charset="-79"/>
              </a:rPr>
              <a:t>50 life stories of transnationals with ties to Japan and Australia</a:t>
            </a:r>
          </a:p>
          <a:p>
            <a:pPr>
              <a:buNone/>
            </a:pPr>
            <a:r>
              <a:rPr lang="en-AU" sz="2400" dirty="0" smtClean="0">
                <a:latin typeface="Adobe Hebrew" pitchFamily="18" charset="-79"/>
                <a:cs typeface="Adobe Hebrew" pitchFamily="18" charset="-79"/>
              </a:rPr>
              <a:t>Aims: </a:t>
            </a:r>
          </a:p>
          <a:p>
            <a:pPr lvl="1"/>
            <a:r>
              <a:rPr lang="en-AU" sz="2200" dirty="0" smtClean="0">
                <a:latin typeface="Adobe Hebrew" pitchFamily="18" charset="-79"/>
                <a:cs typeface="Adobe Hebrew" pitchFamily="18" charset="-79"/>
              </a:rPr>
              <a:t>To showcase their lived experience of language learning, employment, family practice and sense of belonging</a:t>
            </a:r>
          </a:p>
          <a:p>
            <a:pPr>
              <a:buNone/>
            </a:pPr>
            <a:r>
              <a:rPr lang="en-US" sz="2400" dirty="0" smtClean="0">
                <a:latin typeface="Adobe Hebrew" pitchFamily="18" charset="-79"/>
                <a:cs typeface="Adobe Hebrew" pitchFamily="18" charset="-79"/>
              </a:rPr>
              <a:t>Funded by:</a:t>
            </a:r>
          </a:p>
          <a:p>
            <a:pPr lvl="1"/>
            <a:r>
              <a:rPr lang="en-US" sz="2200" dirty="0" smtClean="0">
                <a:latin typeface="Adobe Hebrew" pitchFamily="18" charset="-79"/>
                <a:cs typeface="Adobe Hebrew" pitchFamily="18" charset="-79"/>
              </a:rPr>
              <a:t>The Australia-Japan Foundation (Ministry of Foreign Affairs and Trade) 2011 – 2012</a:t>
            </a:r>
          </a:p>
        </p:txBody>
      </p:sp>
      <p:pic>
        <p:nvPicPr>
          <p:cNvPr id="8193" name="Picture 1"/>
          <p:cNvPicPr>
            <a:picLocks noChangeAspect="1" noChangeArrowheads="1"/>
          </p:cNvPicPr>
          <p:nvPr/>
        </p:nvPicPr>
        <p:blipFill>
          <a:blip r:embed="rId4" cstate="print"/>
          <a:srcRect/>
          <a:stretch>
            <a:fillRect/>
          </a:stretch>
        </p:blipFill>
        <p:spPr bwMode="auto">
          <a:xfrm>
            <a:off x="153684" y="1600200"/>
            <a:ext cx="4494516" cy="4800600"/>
          </a:xfrm>
          <a:prstGeom prst="rect">
            <a:avLst/>
          </a:prstGeom>
          <a:noFill/>
          <a:ln w="9525">
            <a:noFill/>
            <a:miter lim="800000"/>
            <a:headEnd/>
            <a:tailEnd/>
          </a:ln>
        </p:spPr>
      </p:pic>
      <p:pic>
        <p:nvPicPr>
          <p:cNvPr id="10" name="Picture 9" descr="JOTM-Logo1-300x118.jpg"/>
          <p:cNvPicPr>
            <a:picLocks noChangeAspect="1"/>
          </p:cNvPicPr>
          <p:nvPr/>
        </p:nvPicPr>
        <p:blipFill>
          <a:blip r:embed="rId5" cstate="print"/>
          <a:stretch>
            <a:fillRect/>
          </a:stretch>
        </p:blipFill>
        <p:spPr>
          <a:xfrm>
            <a:off x="7696200" y="76200"/>
            <a:ext cx="1356102" cy="533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Bg.jpg"/>
          <p:cNvPicPr>
            <a:picLocks noChangeAspect="1"/>
          </p:cNvPicPr>
          <p:nvPr/>
        </p:nvPicPr>
        <p:blipFill>
          <a:blip r:embed="rId3" cstate="print"/>
          <a:stretch>
            <a:fillRect/>
          </a:stretch>
        </p:blipFill>
        <p:spPr>
          <a:xfrm>
            <a:off x="0" y="4800600"/>
            <a:ext cx="2170253" cy="2057400"/>
          </a:xfrm>
          <a:prstGeom prst="rect">
            <a:avLst/>
          </a:prstGeom>
        </p:spPr>
      </p:pic>
      <p:sp>
        <p:nvSpPr>
          <p:cNvPr id="2" name="Title 1"/>
          <p:cNvSpPr>
            <a:spLocks noGrp="1"/>
          </p:cNvSpPr>
          <p:nvPr>
            <p:ph type="title"/>
          </p:nvPr>
        </p:nvSpPr>
        <p:spPr/>
        <p:txBody>
          <a:bodyPr>
            <a:normAutofit/>
          </a:bodyPr>
          <a:lstStyle/>
          <a:p>
            <a:r>
              <a:rPr lang="en-AU" dirty="0" smtClean="0">
                <a:latin typeface="Adobe Hebrew" pitchFamily="18" charset="-79"/>
                <a:cs typeface="Adobe Hebrew" pitchFamily="18" charset="-79"/>
              </a:rPr>
              <a:t>Struggling </a:t>
            </a:r>
            <a:r>
              <a:rPr lang="en-AU" dirty="0" smtClean="0">
                <a:latin typeface="Adobe Hebrew" pitchFamily="18" charset="-79"/>
                <a:cs typeface="Adobe Hebrew" pitchFamily="18" charset="-79"/>
              </a:rPr>
              <a:t>for Recognition</a:t>
            </a:r>
            <a:endParaRPr lang="en-US" dirty="0">
              <a:latin typeface="Adobe Hebrew" pitchFamily="18" charset="-79"/>
              <a:cs typeface="Adobe Hebrew" pitchFamily="18" charset="-79"/>
            </a:endParaRPr>
          </a:p>
        </p:txBody>
      </p:sp>
      <p:sp>
        <p:nvSpPr>
          <p:cNvPr id="3" name="Content Placeholder 2"/>
          <p:cNvSpPr>
            <a:spLocks noGrp="1"/>
          </p:cNvSpPr>
          <p:nvPr>
            <p:ph idx="1"/>
          </p:nvPr>
        </p:nvSpPr>
        <p:spPr>
          <a:xfrm>
            <a:off x="4419600" y="1600201"/>
            <a:ext cx="4419600" cy="1981200"/>
          </a:xfrm>
        </p:spPr>
        <p:txBody>
          <a:bodyPr>
            <a:normAutofit fontScale="62500" lnSpcReduction="20000"/>
          </a:bodyPr>
          <a:lstStyle/>
          <a:p>
            <a:pPr>
              <a:buNone/>
            </a:pPr>
            <a:r>
              <a:rPr lang="en-US" dirty="0" smtClean="0">
                <a:latin typeface="Adobe Hebrew" pitchFamily="18" charset="-79"/>
                <a:cs typeface="Adobe Hebrew" pitchFamily="18" charset="-79"/>
              </a:rPr>
              <a:t>“The</a:t>
            </a:r>
            <a:r>
              <a:rPr lang="en-AU" dirty="0" smtClean="0">
                <a:latin typeface="Adobe Hebrew" pitchFamily="18" charset="-79"/>
                <a:cs typeface="Adobe Hebrew" pitchFamily="18" charset="-79"/>
              </a:rPr>
              <a:t> Real Ambassadors”</a:t>
            </a:r>
            <a:endParaRPr lang="en-US" dirty="0" smtClean="0">
              <a:latin typeface="Adobe Hebrew" pitchFamily="18" charset="-79"/>
              <a:cs typeface="Adobe Hebrew" pitchFamily="18" charset="-79"/>
            </a:endParaRPr>
          </a:p>
          <a:p>
            <a:r>
              <a:rPr lang="en-AU" sz="2900" dirty="0" smtClean="0">
                <a:latin typeface="Adobe Hebrew" pitchFamily="18" charset="-79"/>
                <a:cs typeface="Adobe Hebrew" pitchFamily="18" charset="-79"/>
              </a:rPr>
              <a:t>Over 70,000 Japanese nationals residing in Australia</a:t>
            </a:r>
          </a:p>
          <a:p>
            <a:r>
              <a:rPr lang="en-AU" sz="2900" dirty="0" smtClean="0">
                <a:latin typeface="Adobe Hebrew" pitchFamily="18" charset="-79"/>
                <a:cs typeface="Adobe Hebrew" pitchFamily="18" charset="-79"/>
              </a:rPr>
              <a:t>The 3</a:t>
            </a:r>
            <a:r>
              <a:rPr lang="en-AU" sz="2900" baseline="30000" dirty="0" smtClean="0">
                <a:latin typeface="Adobe Hebrew" pitchFamily="18" charset="-79"/>
                <a:cs typeface="Adobe Hebrew" pitchFamily="18" charset="-79"/>
              </a:rPr>
              <a:t>rd</a:t>
            </a:r>
            <a:r>
              <a:rPr lang="en-AU" sz="2900" dirty="0" smtClean="0">
                <a:latin typeface="Adobe Hebrew" pitchFamily="18" charset="-79"/>
                <a:cs typeface="Adobe Hebrew" pitchFamily="18" charset="-79"/>
              </a:rPr>
              <a:t> largest no. after the US and China</a:t>
            </a:r>
          </a:p>
          <a:p>
            <a:pPr>
              <a:buNone/>
            </a:pPr>
            <a:endParaRPr lang="en-AU" sz="2000" dirty="0" smtClean="0">
              <a:latin typeface="Adobe Hebrew" pitchFamily="18" charset="-79"/>
              <a:cs typeface="Adobe Hebrew" pitchFamily="18" charset="-79"/>
            </a:endParaRPr>
          </a:p>
          <a:p>
            <a:pPr>
              <a:buNone/>
            </a:pPr>
            <a:r>
              <a:rPr lang="en-US" dirty="0" smtClean="0">
                <a:latin typeface="Adobe Hebrew" pitchFamily="18" charset="-79"/>
                <a:cs typeface="Adobe Hebrew" pitchFamily="18" charset="-79"/>
              </a:rPr>
              <a:t>“The Burden of English”</a:t>
            </a:r>
          </a:p>
          <a:p>
            <a:endParaRPr lang="en-AU" sz="2400" dirty="0" smtClean="0">
              <a:latin typeface="Adobe Hebrew" pitchFamily="18" charset="-79"/>
              <a:cs typeface="Adobe Hebrew" pitchFamily="18" charset="-79"/>
            </a:endParaRPr>
          </a:p>
          <a:p>
            <a:endParaRPr lang="en-AU" dirty="0" smtClean="0">
              <a:latin typeface="Adobe Hebrew" pitchFamily="18" charset="-79"/>
              <a:cs typeface="Adobe Hebrew" pitchFamily="18" charset="-79"/>
            </a:endParaRPr>
          </a:p>
        </p:txBody>
      </p:sp>
      <p:pic>
        <p:nvPicPr>
          <p:cNvPr id="9" name="Picture 8" descr="JOTM-Logo1-300x118.jpg"/>
          <p:cNvPicPr>
            <a:picLocks noChangeAspect="1"/>
          </p:cNvPicPr>
          <p:nvPr/>
        </p:nvPicPr>
        <p:blipFill>
          <a:blip r:embed="rId4" cstate="print"/>
          <a:stretch>
            <a:fillRect/>
          </a:stretch>
        </p:blipFill>
        <p:spPr>
          <a:xfrm>
            <a:off x="7696200" y="76200"/>
            <a:ext cx="1356102" cy="533400"/>
          </a:xfrm>
          <a:prstGeom prst="rect">
            <a:avLst/>
          </a:prstGeom>
        </p:spPr>
      </p:pic>
      <p:pic>
        <p:nvPicPr>
          <p:cNvPr id="1028" name="Picture 4" descr="C:\Users\Kimie\Desktop\Workshop\Shigekazu Sato - Language on the Movedf.jpeg"/>
          <p:cNvPicPr>
            <a:picLocks noChangeAspect="1" noChangeArrowheads="1"/>
          </p:cNvPicPr>
          <p:nvPr/>
        </p:nvPicPr>
        <p:blipFill>
          <a:blip r:embed="rId5" cstate="print"/>
          <a:stretch>
            <a:fillRect/>
          </a:stretch>
        </p:blipFill>
        <p:spPr bwMode="auto">
          <a:xfrm>
            <a:off x="191377" y="1676400"/>
            <a:ext cx="3932071" cy="2447925"/>
          </a:xfrm>
          <a:prstGeom prst="rect">
            <a:avLst/>
          </a:prstGeom>
          <a:noFill/>
          <a:effectLst>
            <a:outerShdw blurRad="50800" dist="38100" dir="2700000" algn="tl" rotWithShape="0">
              <a:prstClr val="black">
                <a:alpha val="40000"/>
              </a:prstClr>
            </a:outerShdw>
          </a:effectLst>
        </p:spPr>
      </p:pic>
      <p:sp>
        <p:nvSpPr>
          <p:cNvPr id="10" name="TextBox 9"/>
          <p:cNvSpPr txBox="1"/>
          <p:nvPr/>
        </p:nvSpPr>
        <p:spPr>
          <a:xfrm>
            <a:off x="152400" y="4191000"/>
            <a:ext cx="3886200" cy="830997"/>
          </a:xfrm>
          <a:prstGeom prst="rect">
            <a:avLst/>
          </a:prstGeom>
          <a:noFill/>
        </p:spPr>
        <p:txBody>
          <a:bodyPr wrap="square" rtlCol="0">
            <a:spAutoFit/>
          </a:bodyPr>
          <a:lstStyle/>
          <a:p>
            <a:r>
              <a:rPr lang="en-US" sz="1600" dirty="0" smtClean="0">
                <a:latin typeface="Adobe Hebrew" pitchFamily="18" charset="-79"/>
                <a:cs typeface="Adobe Hebrew" pitchFamily="18" charset="-79"/>
              </a:rPr>
              <a:t>Mr. Shigekazu Sato </a:t>
            </a:r>
          </a:p>
          <a:p>
            <a:r>
              <a:rPr lang="en-US" sz="1600" dirty="0" smtClean="0">
                <a:latin typeface="Adobe Hebrew" pitchFamily="18" charset="-79"/>
                <a:cs typeface="Adobe Hebrew" pitchFamily="18" charset="-79"/>
              </a:rPr>
              <a:t>Ambassador of Japan to Australia</a:t>
            </a:r>
          </a:p>
          <a:p>
            <a:r>
              <a:rPr lang="en-AU" sz="1600" dirty="0" smtClean="0">
                <a:latin typeface="Adobe Hebrew" pitchFamily="18" charset="-79"/>
                <a:cs typeface="Adobe Hebrew" pitchFamily="18" charset="-79"/>
              </a:rPr>
              <a:t>(1:53 – 3:58)</a:t>
            </a:r>
            <a:endParaRPr lang="en-US" sz="1600" dirty="0">
              <a:latin typeface="Adobe Hebrew" pitchFamily="18" charset="-79"/>
              <a:cs typeface="Adobe Hebrew" pitchFamily="18" charset="-79"/>
            </a:endParaRPr>
          </a:p>
        </p:txBody>
      </p:sp>
      <p:sp>
        <p:nvSpPr>
          <p:cNvPr id="12" name="TextBox 11"/>
          <p:cNvSpPr txBox="1"/>
          <p:nvPr/>
        </p:nvSpPr>
        <p:spPr>
          <a:xfrm>
            <a:off x="4419600" y="3505200"/>
            <a:ext cx="4343400" cy="2308324"/>
          </a:xfrm>
          <a:prstGeom prst="rect">
            <a:avLst/>
          </a:prstGeom>
          <a:noFill/>
        </p:spPr>
        <p:txBody>
          <a:bodyPr wrap="square" rtlCol="0">
            <a:spAutoFit/>
          </a:bodyPr>
          <a:lstStyle/>
          <a:p>
            <a:pPr algn="ctr"/>
            <a:r>
              <a:rPr lang="en-AU" sz="2000" i="1" dirty="0" smtClean="0">
                <a:latin typeface="Adobe Hebrew" pitchFamily="18" charset="-79"/>
                <a:cs typeface="Adobe Hebrew" pitchFamily="18" charset="-79"/>
              </a:rPr>
              <a:t>English speaking people…do not understand what a heavy burden it is for the Japanese to learn languages, particularly English.</a:t>
            </a:r>
          </a:p>
          <a:p>
            <a:pPr algn="ctr"/>
            <a:endParaRPr lang="en-AU" sz="2000" i="1" dirty="0" smtClean="0">
              <a:latin typeface="Adobe Hebrew" pitchFamily="18" charset="-79"/>
              <a:cs typeface="Adobe Hebrew" pitchFamily="18" charset="-79"/>
            </a:endParaRPr>
          </a:p>
          <a:p>
            <a:pPr algn="ctr"/>
            <a:r>
              <a:rPr lang="en-AU" sz="2000" i="1" dirty="0" smtClean="0">
                <a:latin typeface="Adobe Hebrew" pitchFamily="18" charset="-79"/>
                <a:cs typeface="Adobe Hebrew" pitchFamily="18" charset="-79"/>
              </a:rPr>
              <a:t>I feel 50% less intelligent </a:t>
            </a:r>
          </a:p>
          <a:p>
            <a:pPr algn="ctr"/>
            <a:r>
              <a:rPr lang="en-AU" sz="2000" i="1" dirty="0" smtClean="0">
                <a:latin typeface="Adobe Hebrew" pitchFamily="18" charset="-79"/>
                <a:cs typeface="Adobe Hebrew" pitchFamily="18" charset="-79"/>
              </a:rPr>
              <a:t>when I speak English.</a:t>
            </a:r>
            <a:endParaRPr lang="en-US" sz="2000" i="1" dirty="0">
              <a:latin typeface="Adobe Hebrew" pitchFamily="18" charset="-79"/>
              <a:cs typeface="Adobe Hebrew" pitchFamily="18" charset="-79"/>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Bg.jpg"/>
          <p:cNvPicPr>
            <a:picLocks noChangeAspect="1"/>
          </p:cNvPicPr>
          <p:nvPr/>
        </p:nvPicPr>
        <p:blipFill>
          <a:blip r:embed="rId3" cstate="print"/>
          <a:stretch>
            <a:fillRect/>
          </a:stretch>
        </p:blipFill>
        <p:spPr>
          <a:xfrm>
            <a:off x="0" y="4800600"/>
            <a:ext cx="2170253" cy="2057400"/>
          </a:xfrm>
          <a:prstGeom prst="rect">
            <a:avLst/>
          </a:prstGeom>
        </p:spPr>
      </p:pic>
      <p:sp>
        <p:nvSpPr>
          <p:cNvPr id="2" name="Title 1"/>
          <p:cNvSpPr>
            <a:spLocks noGrp="1"/>
          </p:cNvSpPr>
          <p:nvPr>
            <p:ph type="title"/>
          </p:nvPr>
        </p:nvSpPr>
        <p:spPr/>
        <p:txBody>
          <a:bodyPr>
            <a:normAutofit/>
          </a:bodyPr>
          <a:lstStyle/>
          <a:p>
            <a:r>
              <a:rPr lang="en-US" dirty="0" smtClean="0">
                <a:latin typeface="Adobe Hebrew" pitchFamily="18" charset="-79"/>
                <a:cs typeface="Adobe Hebrew" pitchFamily="18" charset="-79"/>
              </a:rPr>
              <a:t>Challenging the Stereotypes</a:t>
            </a:r>
            <a:endParaRPr lang="en-US" dirty="0">
              <a:latin typeface="Adobe Hebrew" pitchFamily="18" charset="-79"/>
              <a:cs typeface="Adobe Hebrew" pitchFamily="18" charset="-79"/>
            </a:endParaRPr>
          </a:p>
        </p:txBody>
      </p:sp>
      <p:sp>
        <p:nvSpPr>
          <p:cNvPr id="3" name="Content Placeholder 2"/>
          <p:cNvSpPr>
            <a:spLocks noGrp="1"/>
          </p:cNvSpPr>
          <p:nvPr>
            <p:ph idx="1"/>
          </p:nvPr>
        </p:nvSpPr>
        <p:spPr>
          <a:xfrm>
            <a:off x="4419600" y="1600201"/>
            <a:ext cx="4724400" cy="2514600"/>
          </a:xfrm>
        </p:spPr>
        <p:txBody>
          <a:bodyPr/>
          <a:lstStyle/>
          <a:p>
            <a:pPr>
              <a:buNone/>
            </a:pPr>
            <a:r>
              <a:rPr lang="en-AU" sz="2200" b="1" dirty="0" smtClean="0">
                <a:latin typeface="Adobe Hebrew" pitchFamily="18" charset="-79"/>
                <a:cs typeface="Adobe Hebrew" pitchFamily="18" charset="-79"/>
              </a:rPr>
              <a:t>Making it in Showbiz</a:t>
            </a:r>
          </a:p>
          <a:p>
            <a:r>
              <a:rPr lang="en-AU" sz="2000" dirty="0" smtClean="0">
                <a:latin typeface="Adobe Hebrew" pitchFamily="18" charset="-79"/>
                <a:cs typeface="Adobe Hebrew" pitchFamily="18" charset="-79"/>
              </a:rPr>
              <a:t>‘Japanese accent’</a:t>
            </a:r>
          </a:p>
          <a:p>
            <a:r>
              <a:rPr lang="en-AU" sz="2000" dirty="0" smtClean="0">
                <a:latin typeface="Adobe Hebrew" pitchFamily="18" charset="-79"/>
                <a:cs typeface="Adobe Hebrew" pitchFamily="18" charset="-79"/>
              </a:rPr>
              <a:t>Native vs. non-Native</a:t>
            </a:r>
          </a:p>
          <a:p>
            <a:r>
              <a:rPr lang="en-AU" sz="2000" dirty="0" smtClean="0">
                <a:latin typeface="Adobe Hebrew" pitchFamily="18" charset="-79"/>
                <a:cs typeface="Adobe Hebrew" pitchFamily="18" charset="-79"/>
              </a:rPr>
              <a:t>Australian-born vs. Japanese</a:t>
            </a:r>
          </a:p>
          <a:p>
            <a:pPr lvl="0">
              <a:buNone/>
            </a:pPr>
            <a:endParaRPr lang="en-AU" sz="1600" dirty="0" smtClean="0">
              <a:solidFill>
                <a:prstClr val="black"/>
              </a:solidFill>
              <a:latin typeface="Adobe Hebrew" pitchFamily="18" charset="-79"/>
              <a:cs typeface="Adobe Hebrew" pitchFamily="18" charset="-79"/>
            </a:endParaRPr>
          </a:p>
          <a:p>
            <a:pPr lvl="0">
              <a:buNone/>
            </a:pPr>
            <a:r>
              <a:rPr lang="en-AU" sz="2200" b="1" dirty="0" smtClean="0">
                <a:solidFill>
                  <a:prstClr val="black"/>
                </a:solidFill>
                <a:latin typeface="Adobe Hebrew" pitchFamily="18" charset="-79"/>
                <a:cs typeface="Adobe Hebrew" pitchFamily="18" charset="-79"/>
              </a:rPr>
              <a:t>Going beyond </a:t>
            </a:r>
            <a:r>
              <a:rPr lang="en-AU" sz="2200" b="1" i="1" dirty="0" smtClean="0">
                <a:solidFill>
                  <a:prstClr val="black"/>
                </a:solidFill>
                <a:latin typeface="Adobe Hebrew" pitchFamily="18" charset="-79"/>
                <a:cs typeface="Adobe Hebrew" pitchFamily="18" charset="-79"/>
              </a:rPr>
              <a:t>Japanese</a:t>
            </a:r>
            <a:endParaRPr lang="en-AU" sz="2200" i="1" dirty="0" smtClean="0">
              <a:solidFill>
                <a:prstClr val="black"/>
              </a:solidFill>
              <a:latin typeface="Adobe Hebrew" pitchFamily="18" charset="-79"/>
              <a:cs typeface="Adobe Hebrew" pitchFamily="18" charset="-79"/>
            </a:endParaRPr>
          </a:p>
          <a:p>
            <a:endParaRPr lang="en-US" dirty="0">
              <a:latin typeface="Adobe Hebrew" pitchFamily="18" charset="-79"/>
              <a:cs typeface="Adobe Hebrew" pitchFamily="18" charset="-79"/>
            </a:endParaRPr>
          </a:p>
        </p:txBody>
      </p:sp>
      <p:pic>
        <p:nvPicPr>
          <p:cNvPr id="9" name="Picture 8" descr="JOTM-Logo1-300x118.jpg"/>
          <p:cNvPicPr>
            <a:picLocks noChangeAspect="1"/>
          </p:cNvPicPr>
          <p:nvPr/>
        </p:nvPicPr>
        <p:blipFill>
          <a:blip r:embed="rId4" cstate="print"/>
          <a:stretch>
            <a:fillRect/>
          </a:stretch>
        </p:blipFill>
        <p:spPr>
          <a:xfrm>
            <a:off x="7696200" y="76200"/>
            <a:ext cx="1356102" cy="533400"/>
          </a:xfrm>
          <a:prstGeom prst="rect">
            <a:avLst/>
          </a:prstGeom>
        </p:spPr>
      </p:pic>
      <p:pic>
        <p:nvPicPr>
          <p:cNvPr id="10" name="Picture 4" descr="C:\Users\Kimie\Desktop\Workshop\Shigekazu Sato - Language on the Movedf.jpeg"/>
          <p:cNvPicPr>
            <a:picLocks noChangeAspect="1" noChangeArrowheads="1"/>
          </p:cNvPicPr>
          <p:nvPr/>
        </p:nvPicPr>
        <p:blipFill>
          <a:blip r:embed="rId5" cstate="print"/>
          <a:srcRect/>
          <a:stretch>
            <a:fillRect/>
          </a:stretch>
        </p:blipFill>
        <p:spPr bwMode="auto">
          <a:xfrm>
            <a:off x="123825" y="1676400"/>
            <a:ext cx="4067175" cy="2447925"/>
          </a:xfrm>
          <a:prstGeom prst="rect">
            <a:avLst/>
          </a:prstGeom>
          <a:noFill/>
          <a:effectLst>
            <a:outerShdw blurRad="50800" dist="38100" dir="2700000" algn="tl" rotWithShape="0">
              <a:prstClr val="black">
                <a:alpha val="40000"/>
              </a:prstClr>
            </a:outerShdw>
          </a:effectLst>
        </p:spPr>
      </p:pic>
      <p:pic>
        <p:nvPicPr>
          <p:cNvPr id="2050" name="Picture 2" descr="E:\My Documents\My Work\JOTM\Data\11_Shingo_Usami\_IMG1110.JPG">
            <a:hlinkClick r:id="rId6"/>
          </p:cNvPr>
          <p:cNvPicPr>
            <a:picLocks noChangeAspect="1" noChangeArrowheads="1"/>
          </p:cNvPicPr>
          <p:nvPr/>
        </p:nvPicPr>
        <p:blipFill>
          <a:blip r:embed="rId7" cstate="print"/>
          <a:srcRect l="16438" t="15273" r="18994" b="27563"/>
          <a:stretch>
            <a:fillRect/>
          </a:stretch>
        </p:blipFill>
        <p:spPr bwMode="auto">
          <a:xfrm>
            <a:off x="76200" y="1676400"/>
            <a:ext cx="4114800" cy="2438400"/>
          </a:xfrm>
          <a:prstGeom prst="rect">
            <a:avLst/>
          </a:prstGeom>
          <a:noFill/>
          <a:effectLst>
            <a:outerShdw blurRad="50800" dist="38100" dir="2700000" algn="tl" rotWithShape="0">
              <a:prstClr val="black">
                <a:alpha val="40000"/>
              </a:prstClr>
            </a:outerShdw>
          </a:effectLst>
        </p:spPr>
      </p:pic>
      <p:sp>
        <p:nvSpPr>
          <p:cNvPr id="11" name="TextBox 10"/>
          <p:cNvSpPr txBox="1"/>
          <p:nvPr/>
        </p:nvSpPr>
        <p:spPr>
          <a:xfrm>
            <a:off x="152400" y="4191000"/>
            <a:ext cx="3886200" cy="830997"/>
          </a:xfrm>
          <a:prstGeom prst="rect">
            <a:avLst/>
          </a:prstGeom>
          <a:noFill/>
        </p:spPr>
        <p:txBody>
          <a:bodyPr wrap="square" rtlCol="0">
            <a:spAutoFit/>
          </a:bodyPr>
          <a:lstStyle/>
          <a:p>
            <a:r>
              <a:rPr lang="en-US" sz="1600" dirty="0" smtClean="0">
                <a:latin typeface="Adobe Hebrew" pitchFamily="18" charset="-79"/>
                <a:cs typeface="Adobe Hebrew" pitchFamily="18" charset="-79"/>
              </a:rPr>
              <a:t>Shingo </a:t>
            </a:r>
            <a:r>
              <a:rPr lang="en-US" sz="1600" dirty="0" err="1" smtClean="0">
                <a:latin typeface="Adobe Hebrew" pitchFamily="18" charset="-79"/>
                <a:cs typeface="Adobe Hebrew" pitchFamily="18" charset="-79"/>
              </a:rPr>
              <a:t>Usami</a:t>
            </a:r>
            <a:r>
              <a:rPr lang="en-US" sz="1600" dirty="0" smtClean="0">
                <a:latin typeface="Adobe Hebrew" pitchFamily="18" charset="-79"/>
                <a:cs typeface="Adobe Hebrew" pitchFamily="18" charset="-79"/>
              </a:rPr>
              <a:t>, Actor</a:t>
            </a:r>
          </a:p>
          <a:p>
            <a:r>
              <a:rPr lang="en-AU" sz="1600" dirty="0" smtClean="0">
                <a:latin typeface="Adobe Hebrew" pitchFamily="18" charset="-79"/>
                <a:cs typeface="Adobe Hebrew" pitchFamily="18" charset="-79"/>
              </a:rPr>
              <a:t>Arrival in 1995</a:t>
            </a:r>
          </a:p>
          <a:p>
            <a:r>
              <a:rPr lang="en-AU" sz="1600" dirty="0" smtClean="0">
                <a:latin typeface="Adobe Hebrew" pitchFamily="18" charset="-79"/>
                <a:cs typeface="Adobe Hebrew" pitchFamily="18" charset="-79"/>
              </a:rPr>
              <a:t>(1:25 – 2:59)</a:t>
            </a:r>
            <a:endParaRPr lang="en-US" sz="1600" dirty="0">
              <a:latin typeface="Adobe Hebrew" pitchFamily="18" charset="-79"/>
              <a:cs typeface="Adobe Hebrew" pitchFamily="18" charset="-79"/>
            </a:endParaRPr>
          </a:p>
        </p:txBody>
      </p:sp>
      <p:sp>
        <p:nvSpPr>
          <p:cNvPr id="12" name="TextBox 11"/>
          <p:cNvSpPr txBox="1"/>
          <p:nvPr/>
        </p:nvSpPr>
        <p:spPr>
          <a:xfrm>
            <a:off x="4495800" y="3922455"/>
            <a:ext cx="4343400" cy="2554545"/>
          </a:xfrm>
          <a:prstGeom prst="rect">
            <a:avLst/>
          </a:prstGeom>
          <a:noFill/>
        </p:spPr>
        <p:txBody>
          <a:bodyPr wrap="square" rtlCol="0">
            <a:spAutoFit/>
          </a:bodyPr>
          <a:lstStyle/>
          <a:p>
            <a:pPr algn="ctr"/>
            <a:r>
              <a:rPr lang="en-AU" sz="2000" i="1" dirty="0" smtClean="0">
                <a:latin typeface="Adobe Hebrew" pitchFamily="18" charset="-79"/>
                <a:cs typeface="Adobe Hebrew" pitchFamily="18" charset="-79"/>
              </a:rPr>
              <a:t>I used to think that no matter how hard I might work, I would never reach the same level as them.</a:t>
            </a:r>
          </a:p>
          <a:p>
            <a:pPr algn="ctr"/>
            <a:endParaRPr lang="en-AU" sz="2000" i="1" dirty="0" smtClean="0">
              <a:latin typeface="Adobe Hebrew" pitchFamily="18" charset="-79"/>
              <a:cs typeface="Adobe Hebrew" pitchFamily="18" charset="-79"/>
            </a:endParaRPr>
          </a:p>
          <a:p>
            <a:pPr algn="ctr"/>
            <a:r>
              <a:rPr lang="en-AU" sz="2000" i="1" dirty="0" smtClean="0">
                <a:latin typeface="Adobe Hebrew" pitchFamily="18" charset="-79"/>
                <a:cs typeface="Adobe Hebrew" pitchFamily="18" charset="-79"/>
              </a:rPr>
              <a:t>… I have access to two different cultures, and it’s a great advantage to be able to capitalise on both… I should give myself more credit for it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Bg.jpg"/>
          <p:cNvPicPr>
            <a:picLocks noChangeAspect="1"/>
          </p:cNvPicPr>
          <p:nvPr/>
        </p:nvPicPr>
        <p:blipFill>
          <a:blip r:embed="rId3" cstate="print"/>
          <a:stretch>
            <a:fillRect/>
          </a:stretch>
        </p:blipFill>
        <p:spPr>
          <a:xfrm>
            <a:off x="0" y="4800600"/>
            <a:ext cx="2170253" cy="2057400"/>
          </a:xfrm>
          <a:prstGeom prst="rect">
            <a:avLst/>
          </a:prstGeom>
        </p:spPr>
      </p:pic>
      <p:sp>
        <p:nvSpPr>
          <p:cNvPr id="2" name="Title 1"/>
          <p:cNvSpPr>
            <a:spLocks noGrp="1"/>
          </p:cNvSpPr>
          <p:nvPr>
            <p:ph type="title"/>
          </p:nvPr>
        </p:nvSpPr>
        <p:spPr/>
        <p:txBody>
          <a:bodyPr/>
          <a:lstStyle/>
          <a:p>
            <a:r>
              <a:rPr lang="en-US" dirty="0" smtClean="0">
                <a:latin typeface="Adobe Hebrew" pitchFamily="18" charset="-79"/>
                <a:cs typeface="Adobe Hebrew" pitchFamily="18" charset="-79"/>
              </a:rPr>
              <a:t>Re-imagining  </a:t>
            </a:r>
            <a:endParaRPr lang="en-US" dirty="0">
              <a:latin typeface="Adobe Hebrew" pitchFamily="18" charset="-79"/>
              <a:cs typeface="Adobe Hebrew" pitchFamily="18" charset="-79"/>
            </a:endParaRPr>
          </a:p>
        </p:txBody>
      </p:sp>
      <p:pic>
        <p:nvPicPr>
          <p:cNvPr id="10" name="Content Placeholder 9" descr="Sanae &amp; Michihiro Toda - Language on the Move.jpeg"/>
          <p:cNvPicPr>
            <a:picLocks noGrp="1" noChangeAspect="1"/>
          </p:cNvPicPr>
          <p:nvPr>
            <p:ph idx="1"/>
          </p:nvPr>
        </p:nvPicPr>
        <p:blipFill>
          <a:blip r:embed="rId4" cstate="print"/>
          <a:stretch>
            <a:fillRect/>
          </a:stretch>
        </p:blipFill>
        <p:spPr>
          <a:xfrm>
            <a:off x="2209800" y="5257800"/>
            <a:ext cx="1904998" cy="1263260"/>
          </a:xfrm>
        </p:spPr>
      </p:pic>
      <p:pic>
        <p:nvPicPr>
          <p:cNvPr id="9" name="Picture 8" descr="JOTM-Logo1-300x118.jpg"/>
          <p:cNvPicPr>
            <a:picLocks noChangeAspect="1"/>
          </p:cNvPicPr>
          <p:nvPr/>
        </p:nvPicPr>
        <p:blipFill>
          <a:blip r:embed="rId5" cstate="print"/>
          <a:stretch>
            <a:fillRect/>
          </a:stretch>
        </p:blipFill>
        <p:spPr>
          <a:xfrm>
            <a:off x="7696200" y="76200"/>
            <a:ext cx="1356102" cy="533400"/>
          </a:xfrm>
          <a:prstGeom prst="rect">
            <a:avLst/>
          </a:prstGeom>
        </p:spPr>
      </p:pic>
      <p:pic>
        <p:nvPicPr>
          <p:cNvPr id="7171" name="Picture 3" descr="E:\My Documents\My Work\JOTM\LOTM\JOTM\Kyoko\Photos\_IMG0535.JPG"/>
          <p:cNvPicPr>
            <a:picLocks noChangeAspect="1" noChangeArrowheads="1"/>
          </p:cNvPicPr>
          <p:nvPr/>
        </p:nvPicPr>
        <p:blipFill>
          <a:blip r:embed="rId6" cstate="print"/>
          <a:srcRect l="19370" t="7717" r="25101" b="38264"/>
          <a:stretch>
            <a:fillRect/>
          </a:stretch>
        </p:blipFill>
        <p:spPr bwMode="auto">
          <a:xfrm>
            <a:off x="223158" y="1663995"/>
            <a:ext cx="3815442" cy="2484474"/>
          </a:xfrm>
          <a:prstGeom prst="rect">
            <a:avLst/>
          </a:prstGeom>
          <a:noFill/>
          <a:effectLst>
            <a:outerShdw blurRad="50800" dist="38100" dir="2700000" algn="tl" rotWithShape="0">
              <a:prstClr val="black">
                <a:alpha val="40000"/>
              </a:prstClr>
            </a:outerShdw>
          </a:effectLst>
        </p:spPr>
      </p:pic>
      <p:pic>
        <p:nvPicPr>
          <p:cNvPr id="7172" name="Picture 4"/>
          <p:cNvPicPr>
            <a:picLocks noChangeAspect="1" noChangeArrowheads="1"/>
          </p:cNvPicPr>
          <p:nvPr/>
        </p:nvPicPr>
        <p:blipFill>
          <a:blip r:embed="rId7" cstate="print"/>
          <a:srcRect l="32231" t="25309" r="22314" b="31482"/>
          <a:stretch>
            <a:fillRect/>
          </a:stretch>
        </p:blipFill>
        <p:spPr bwMode="auto">
          <a:xfrm>
            <a:off x="261256" y="5257800"/>
            <a:ext cx="1948544" cy="1239982"/>
          </a:xfrm>
          <a:prstGeom prst="rect">
            <a:avLst/>
          </a:prstGeom>
          <a:noFill/>
          <a:ln w="9525">
            <a:noFill/>
            <a:miter lim="800000"/>
            <a:headEnd/>
            <a:tailEnd/>
          </a:ln>
        </p:spPr>
      </p:pic>
      <p:sp>
        <p:nvSpPr>
          <p:cNvPr id="12" name="TextBox 11"/>
          <p:cNvSpPr txBox="1"/>
          <p:nvPr/>
        </p:nvSpPr>
        <p:spPr>
          <a:xfrm>
            <a:off x="152400" y="4191000"/>
            <a:ext cx="3886200" cy="830997"/>
          </a:xfrm>
          <a:prstGeom prst="rect">
            <a:avLst/>
          </a:prstGeom>
          <a:noFill/>
        </p:spPr>
        <p:txBody>
          <a:bodyPr wrap="square" rtlCol="0">
            <a:spAutoFit/>
          </a:bodyPr>
          <a:lstStyle/>
          <a:p>
            <a:r>
              <a:rPr lang="en-US" sz="1600" dirty="0" smtClean="0">
                <a:latin typeface="Adobe Hebrew" pitchFamily="18" charset="-79"/>
                <a:cs typeface="Adobe Hebrew" pitchFamily="18" charset="-79"/>
              </a:rPr>
              <a:t>Kyoko Miyata,  Service Manager</a:t>
            </a:r>
          </a:p>
          <a:p>
            <a:r>
              <a:rPr lang="en-AU" sz="1600" dirty="0" err="1" smtClean="0">
                <a:latin typeface="Adobe Hebrew" pitchFamily="18" charset="-79"/>
                <a:cs typeface="Adobe Hebrew" pitchFamily="18" charset="-79"/>
              </a:rPr>
              <a:t>Ratchawit</a:t>
            </a:r>
            <a:r>
              <a:rPr lang="en-AU" sz="1600" dirty="0" smtClean="0">
                <a:latin typeface="Adobe Hebrew" pitchFamily="18" charset="-79"/>
                <a:cs typeface="Adobe Hebrew" pitchFamily="18" charset="-79"/>
              </a:rPr>
              <a:t> </a:t>
            </a:r>
            <a:r>
              <a:rPr lang="en-AU" sz="1600" dirty="0" err="1" smtClean="0">
                <a:latin typeface="Adobe Hebrew" pitchFamily="18" charset="-79"/>
                <a:cs typeface="Adobe Hebrew" pitchFamily="18" charset="-79"/>
              </a:rPr>
              <a:t>Soontornvinetr</a:t>
            </a:r>
            <a:r>
              <a:rPr lang="en-AU" sz="1600" dirty="0" smtClean="0">
                <a:latin typeface="Adobe Hebrew" pitchFamily="18" charset="-79"/>
                <a:cs typeface="Adobe Hebrew" pitchFamily="18" charset="-79"/>
              </a:rPr>
              <a:t>, IT Specialist (1:54 – 3:58)</a:t>
            </a:r>
            <a:endParaRPr lang="en-US" sz="1600" dirty="0">
              <a:latin typeface="Adobe Hebrew" pitchFamily="18" charset="-79"/>
              <a:cs typeface="Adobe Hebrew" pitchFamily="18" charset="-79"/>
            </a:endParaRPr>
          </a:p>
        </p:txBody>
      </p:sp>
      <p:sp>
        <p:nvSpPr>
          <p:cNvPr id="13" name="Content Placeholder 2"/>
          <p:cNvSpPr txBox="1">
            <a:spLocks/>
          </p:cNvSpPr>
          <p:nvPr/>
        </p:nvSpPr>
        <p:spPr>
          <a:xfrm>
            <a:off x="4419600" y="1600201"/>
            <a:ext cx="4724400" cy="22097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000" b="1" i="0" u="none" strike="noStrike" kern="1200" cap="none" spc="0" normalizeH="0" baseline="0" noProof="0" dirty="0" smtClean="0">
                <a:ln>
                  <a:noFill/>
                </a:ln>
                <a:solidFill>
                  <a:schemeClr val="tx1"/>
                </a:solidFill>
                <a:effectLst/>
                <a:uLnTx/>
                <a:uFillTx/>
                <a:latin typeface="Adobe Hebrew" pitchFamily="18" charset="-79"/>
                <a:ea typeface="+mn-ea"/>
                <a:cs typeface="Adobe Hebrew" pitchFamily="18" charset="-79"/>
              </a:rPr>
              <a:t>Transnational Relocation</a:t>
            </a:r>
            <a:r>
              <a:rPr kumimoji="0" lang="en-AU" sz="2000" b="1" i="0" u="none" strike="noStrike" kern="1200" cap="none" spc="0" normalizeH="0" noProof="0" dirty="0" smtClean="0">
                <a:ln>
                  <a:noFill/>
                </a:ln>
                <a:solidFill>
                  <a:schemeClr val="tx1"/>
                </a:solidFill>
                <a:effectLst/>
                <a:uLnTx/>
                <a:uFillTx/>
                <a:latin typeface="Adobe Hebrew" pitchFamily="18" charset="-79"/>
                <a:ea typeface="+mn-ea"/>
                <a:cs typeface="Adobe Hebrew" pitchFamily="18" charset="-79"/>
              </a:rPr>
              <a:t> as a Strategy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AU" sz="2000" noProof="0" dirty="0" smtClean="0">
                <a:latin typeface="Adobe Hebrew" pitchFamily="18" charset="-79"/>
                <a:cs typeface="Adobe Hebrew" pitchFamily="18" charset="-79"/>
              </a:rPr>
              <a:t>Escaping linguistic </a:t>
            </a:r>
            <a:r>
              <a:rPr lang="en-AU" sz="2000" noProof="0" dirty="0" smtClean="0">
                <a:latin typeface="Adobe Hebrew" pitchFamily="18" charset="-79"/>
                <a:cs typeface="Adobe Hebrew" pitchFamily="18" charset="-79"/>
              </a:rPr>
              <a:t>and racial discrimination in Australia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AU" sz="2000" noProof="0" dirty="0" smtClean="0">
              <a:latin typeface="Adobe Hebrew" pitchFamily="18" charset="-79"/>
              <a:cs typeface="Adobe Hebrew" pitchFamily="18" charset="-79"/>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AU" sz="2000" noProof="0" dirty="0" smtClean="0">
              <a:latin typeface="Adobe Hebrew" pitchFamily="18" charset="-79"/>
              <a:cs typeface="Adobe Hebrew" pitchFamily="18" charset="-79"/>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1600" b="0" i="0" u="none" strike="noStrike" kern="1200" cap="none" spc="0" normalizeH="0" baseline="0" noProof="0" dirty="0" smtClean="0">
              <a:ln>
                <a:noFill/>
              </a:ln>
              <a:solidFill>
                <a:prstClr val="black"/>
              </a:solidFill>
              <a:effectLst/>
              <a:uLnTx/>
              <a:uFillTx/>
              <a:latin typeface="Adobe Hebrew" pitchFamily="18" charset="-79"/>
              <a:ea typeface="+mn-ea"/>
              <a:cs typeface="Adobe Hebrew" pitchFamily="18" charset="-79"/>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600" b="0" i="0" u="none" strike="noStrike" kern="1200" cap="none" spc="0" normalizeH="0" baseline="0" noProof="0" dirty="0" smtClean="0">
              <a:ln>
                <a:noFill/>
              </a:ln>
              <a:solidFill>
                <a:prstClr val="black"/>
              </a:solidFill>
              <a:effectLst/>
              <a:uLnTx/>
              <a:uFillTx/>
              <a:latin typeface="Adobe Hebrew" pitchFamily="18" charset="-79"/>
              <a:ea typeface="+mn-ea"/>
              <a:cs typeface="Adobe Hebrew" pitchFamily="18" charset="-79"/>
            </a:endParaRPr>
          </a:p>
        </p:txBody>
      </p:sp>
      <p:sp>
        <p:nvSpPr>
          <p:cNvPr id="11" name="TextBox 10"/>
          <p:cNvSpPr txBox="1"/>
          <p:nvPr/>
        </p:nvSpPr>
        <p:spPr>
          <a:xfrm>
            <a:off x="4495800" y="2971800"/>
            <a:ext cx="4343400" cy="3170099"/>
          </a:xfrm>
          <a:prstGeom prst="rect">
            <a:avLst/>
          </a:prstGeom>
          <a:noFill/>
        </p:spPr>
        <p:txBody>
          <a:bodyPr wrap="square" rtlCol="0">
            <a:spAutoFit/>
          </a:bodyPr>
          <a:lstStyle/>
          <a:p>
            <a:pPr algn="ctr"/>
            <a:r>
              <a:rPr lang="en-AU" sz="2000" i="1" dirty="0" smtClean="0">
                <a:latin typeface="Adobe Hebrew" pitchFamily="18" charset="-79"/>
                <a:cs typeface="Adobe Hebrew" pitchFamily="18" charset="-79"/>
              </a:rPr>
              <a:t>They want to recruit more Australians first. And then if there is a space left, they will recruit Asians, you know, non-native English speakers… </a:t>
            </a:r>
          </a:p>
          <a:p>
            <a:pPr algn="ctr"/>
            <a:endParaRPr lang="en-AU" sz="2000" i="1" dirty="0" smtClean="0">
              <a:latin typeface="Adobe Hebrew" pitchFamily="18" charset="-79"/>
              <a:cs typeface="Adobe Hebrew" pitchFamily="18" charset="-79"/>
            </a:endParaRPr>
          </a:p>
          <a:p>
            <a:pPr algn="ctr"/>
            <a:r>
              <a:rPr lang="en-AU" sz="2000" i="1" dirty="0" smtClean="0">
                <a:latin typeface="Adobe Hebrew" pitchFamily="18" charset="-79"/>
                <a:cs typeface="Adobe Hebrew" pitchFamily="18" charset="-79"/>
              </a:rPr>
              <a:t>Why not just come back and try to find things to do here because…Thai organisations and companies look for people who have been educated overseas.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Bg.jpg"/>
          <p:cNvPicPr>
            <a:picLocks noChangeAspect="1"/>
          </p:cNvPicPr>
          <p:nvPr/>
        </p:nvPicPr>
        <p:blipFill>
          <a:blip r:embed="rId3" cstate="print"/>
          <a:stretch>
            <a:fillRect/>
          </a:stretch>
        </p:blipFill>
        <p:spPr>
          <a:xfrm>
            <a:off x="0" y="4800600"/>
            <a:ext cx="2170253" cy="2057400"/>
          </a:xfrm>
          <a:prstGeom prst="rect">
            <a:avLst/>
          </a:prstGeom>
        </p:spPr>
      </p:pic>
      <p:sp>
        <p:nvSpPr>
          <p:cNvPr id="2" name="Title 1"/>
          <p:cNvSpPr>
            <a:spLocks noGrp="1"/>
          </p:cNvSpPr>
          <p:nvPr>
            <p:ph type="title"/>
          </p:nvPr>
        </p:nvSpPr>
        <p:spPr/>
        <p:txBody>
          <a:bodyPr>
            <a:normAutofit/>
          </a:bodyPr>
          <a:lstStyle/>
          <a:p>
            <a:r>
              <a:rPr lang="en-US" dirty="0" smtClean="0">
                <a:latin typeface="Adobe Hebrew" pitchFamily="18" charset="-79"/>
                <a:cs typeface="Adobe Hebrew" pitchFamily="18" charset="-79"/>
              </a:rPr>
              <a:t>Continuing the Japanese Story</a:t>
            </a:r>
            <a:endParaRPr lang="en-US" dirty="0">
              <a:latin typeface="Adobe Hebrew" pitchFamily="18" charset="-79"/>
              <a:cs typeface="Adobe Hebrew" pitchFamily="18" charset="-79"/>
            </a:endParaRPr>
          </a:p>
        </p:txBody>
      </p:sp>
      <p:sp>
        <p:nvSpPr>
          <p:cNvPr id="3" name="Content Placeholder 2"/>
          <p:cNvSpPr>
            <a:spLocks noGrp="1"/>
          </p:cNvSpPr>
          <p:nvPr>
            <p:ph idx="1"/>
          </p:nvPr>
        </p:nvSpPr>
        <p:spPr>
          <a:xfrm>
            <a:off x="4800600" y="1676400"/>
            <a:ext cx="4343400" cy="5181600"/>
          </a:xfrm>
        </p:spPr>
        <p:txBody>
          <a:bodyPr>
            <a:normAutofit lnSpcReduction="10000"/>
          </a:bodyPr>
          <a:lstStyle/>
          <a:p>
            <a:r>
              <a:rPr lang="en-AU" sz="2200" dirty="0" smtClean="0">
                <a:latin typeface="Adobe Hebrew" pitchFamily="18" charset="-79"/>
                <a:cs typeface="Adobe Hebrew" pitchFamily="18" charset="-79"/>
              </a:rPr>
              <a:t>The Launch</a:t>
            </a:r>
          </a:p>
          <a:p>
            <a:pPr lvl="1"/>
            <a:r>
              <a:rPr lang="en-US" sz="1700" dirty="0" smtClean="0">
                <a:latin typeface="Adobe Hebrew" pitchFamily="18" charset="-79"/>
                <a:cs typeface="Adobe Hebrew" pitchFamily="18" charset="-79"/>
              </a:rPr>
              <a:t>Faculty of Human Sciences (Macquarie), Japan Foundation Sydney, Jetstar, Kirin Beverages, Yuga Floral Design, Yaccomaricardo</a:t>
            </a:r>
          </a:p>
          <a:p>
            <a:r>
              <a:rPr lang="en-AU" sz="2200" dirty="0" smtClean="0">
                <a:latin typeface="Adobe Hebrew" pitchFamily="18" charset="-79"/>
                <a:cs typeface="Adobe Hebrew" pitchFamily="18" charset="-79"/>
              </a:rPr>
              <a:t>Media appearance</a:t>
            </a:r>
          </a:p>
          <a:p>
            <a:pPr lvl="1"/>
            <a:r>
              <a:rPr lang="en-AU" sz="1700" dirty="0" smtClean="0">
                <a:latin typeface="Adobe Hebrew" pitchFamily="18" charset="-79"/>
                <a:cs typeface="Adobe Hebrew" pitchFamily="18" charset="-79"/>
              </a:rPr>
              <a:t>SBS Japanese </a:t>
            </a:r>
            <a:r>
              <a:rPr lang="en-AU" sz="1700" dirty="0" smtClean="0">
                <a:latin typeface="Adobe Hebrew" pitchFamily="18" charset="-79"/>
                <a:cs typeface="Adobe Hebrew" pitchFamily="18" charset="-79"/>
              </a:rPr>
              <a:t>Language Radio</a:t>
            </a:r>
            <a:r>
              <a:rPr lang="en-AU" sz="1700" dirty="0" smtClean="0">
                <a:latin typeface="Adobe Hebrew" pitchFamily="18" charset="-79"/>
                <a:cs typeface="Adobe Hebrew" pitchFamily="18" charset="-79"/>
              </a:rPr>
              <a:t>, ABC Lingua Franca, Nichigo Press</a:t>
            </a:r>
          </a:p>
          <a:p>
            <a:r>
              <a:rPr lang="en-AU" sz="2200" dirty="0" smtClean="0">
                <a:latin typeface="Adobe Hebrew" pitchFamily="18" charset="-79"/>
                <a:cs typeface="Adobe Hebrew" pitchFamily="18" charset="-79"/>
              </a:rPr>
              <a:t>North Sydney Girls High School</a:t>
            </a:r>
          </a:p>
          <a:p>
            <a:r>
              <a:rPr lang="en-AU" sz="2200" dirty="0" smtClean="0">
                <a:latin typeface="Adobe Hebrew" pitchFamily="18" charset="-79"/>
                <a:cs typeface="Adobe Hebrew" pitchFamily="18" charset="-79"/>
              </a:rPr>
              <a:t>50</a:t>
            </a:r>
            <a:r>
              <a:rPr lang="en-AU" sz="2200" baseline="30000" dirty="0" smtClean="0">
                <a:latin typeface="Adobe Hebrew" pitchFamily="18" charset="-79"/>
                <a:cs typeface="Adobe Hebrew" pitchFamily="18" charset="-79"/>
              </a:rPr>
              <a:t>th</a:t>
            </a:r>
            <a:r>
              <a:rPr lang="en-AU" sz="2200" dirty="0" smtClean="0">
                <a:latin typeface="Adobe Hebrew" pitchFamily="18" charset="-79"/>
                <a:cs typeface="Adobe Hebrew" pitchFamily="18" charset="-79"/>
              </a:rPr>
              <a:t> </a:t>
            </a:r>
            <a:r>
              <a:rPr lang="en-AU" sz="2200" dirty="0" smtClean="0">
                <a:latin typeface="Adobe Hebrew" pitchFamily="18" charset="-79"/>
                <a:cs typeface="Adobe Hebrew" pitchFamily="18" charset="-79"/>
              </a:rPr>
              <a:t>a</a:t>
            </a:r>
            <a:r>
              <a:rPr lang="en-AU" sz="2200" dirty="0" smtClean="0">
                <a:latin typeface="Adobe Hebrew" pitchFamily="18" charset="-79"/>
                <a:cs typeface="Adobe Hebrew" pitchFamily="18" charset="-79"/>
              </a:rPr>
              <a:t>nniversary Australia </a:t>
            </a:r>
            <a:r>
              <a:rPr lang="en-AU" sz="2200" dirty="0" smtClean="0">
                <a:latin typeface="Adobe Hebrew" pitchFamily="18" charset="-79"/>
                <a:cs typeface="Adobe Hebrew" pitchFamily="18" charset="-79"/>
              </a:rPr>
              <a:t>and Japan business relationship with the </a:t>
            </a:r>
            <a:r>
              <a:rPr lang="en-AU" sz="2200" dirty="0" smtClean="0">
                <a:latin typeface="Adobe Hebrew" pitchFamily="18" charset="-79"/>
                <a:cs typeface="Adobe Hebrew" pitchFamily="18" charset="-79"/>
              </a:rPr>
              <a:t>Prime Minister</a:t>
            </a:r>
          </a:p>
          <a:p>
            <a:r>
              <a:rPr lang="en-AU" sz="2200" dirty="0" smtClean="0">
                <a:latin typeface="Adobe Hebrew" pitchFamily="18" charset="-79"/>
                <a:cs typeface="Adobe Hebrew" pitchFamily="18" charset="-79"/>
              </a:rPr>
              <a:t>JOTM </a:t>
            </a:r>
            <a:r>
              <a:rPr lang="en-AU" sz="2200" dirty="0" smtClean="0">
                <a:latin typeface="Adobe Hebrew" pitchFamily="18" charset="-79"/>
                <a:cs typeface="Adobe Hebrew" pitchFamily="18" charset="-79"/>
              </a:rPr>
              <a:t>as teaching materials</a:t>
            </a:r>
          </a:p>
          <a:p>
            <a:pPr lvl="1"/>
            <a:r>
              <a:rPr lang="en-AU" sz="1800" dirty="0" smtClean="0">
                <a:latin typeface="Adobe Hebrew" pitchFamily="18" charset="-79"/>
                <a:cs typeface="Adobe Hebrew" pitchFamily="18" charset="-79"/>
              </a:rPr>
              <a:t>Sagami Women’s University</a:t>
            </a:r>
          </a:p>
          <a:p>
            <a:pPr lvl="1"/>
            <a:r>
              <a:rPr lang="en-AU" sz="1800" dirty="0" smtClean="0">
                <a:latin typeface="Adobe Hebrew" pitchFamily="18" charset="-79"/>
                <a:cs typeface="Adobe Hebrew" pitchFamily="18" charset="-79"/>
              </a:rPr>
              <a:t>Assumption University of Thailand</a:t>
            </a:r>
          </a:p>
          <a:p>
            <a:pPr lvl="1"/>
            <a:r>
              <a:rPr lang="en-AU" sz="1800" dirty="0" smtClean="0">
                <a:latin typeface="Adobe Hebrew" pitchFamily="18" charset="-79"/>
                <a:cs typeface="Adobe Hebrew" pitchFamily="18" charset="-79"/>
              </a:rPr>
              <a:t>UTS</a:t>
            </a:r>
          </a:p>
        </p:txBody>
      </p:sp>
      <p:pic>
        <p:nvPicPr>
          <p:cNvPr id="9" name="Picture 8" descr="JOTM-Logo1-300x118.jpg"/>
          <p:cNvPicPr>
            <a:picLocks noChangeAspect="1"/>
          </p:cNvPicPr>
          <p:nvPr/>
        </p:nvPicPr>
        <p:blipFill>
          <a:blip r:embed="rId4" cstate="print"/>
          <a:stretch>
            <a:fillRect/>
          </a:stretch>
        </p:blipFill>
        <p:spPr>
          <a:xfrm>
            <a:off x="7620000" y="152400"/>
            <a:ext cx="1356102" cy="533400"/>
          </a:xfrm>
          <a:prstGeom prst="rect">
            <a:avLst/>
          </a:prstGeom>
        </p:spPr>
      </p:pic>
      <p:pic>
        <p:nvPicPr>
          <p:cNvPr id="5123" name="Picture 3" descr="C:\Users\Kimie\Desktop\IMG_0411.JPG"/>
          <p:cNvPicPr>
            <a:picLocks noChangeAspect="1" noChangeArrowheads="1"/>
          </p:cNvPicPr>
          <p:nvPr/>
        </p:nvPicPr>
        <p:blipFill>
          <a:blip r:embed="rId5" cstate="print"/>
          <a:srcRect l="7143" t="19048"/>
          <a:stretch>
            <a:fillRect/>
          </a:stretch>
        </p:blipFill>
        <p:spPr bwMode="auto">
          <a:xfrm>
            <a:off x="0" y="1477108"/>
            <a:ext cx="2402540" cy="1570892"/>
          </a:xfrm>
          <a:prstGeom prst="rect">
            <a:avLst/>
          </a:prstGeom>
          <a:noFill/>
        </p:spPr>
      </p:pic>
      <p:pic>
        <p:nvPicPr>
          <p:cNvPr id="5124" name="Picture 4"/>
          <p:cNvPicPr>
            <a:picLocks noChangeAspect="1" noChangeArrowheads="1"/>
          </p:cNvPicPr>
          <p:nvPr/>
        </p:nvPicPr>
        <p:blipFill>
          <a:blip r:embed="rId6" cstate="print"/>
          <a:srcRect/>
          <a:stretch>
            <a:fillRect/>
          </a:stretch>
        </p:blipFill>
        <p:spPr bwMode="auto">
          <a:xfrm>
            <a:off x="685800" y="5305698"/>
            <a:ext cx="1467988" cy="1323702"/>
          </a:xfrm>
          <a:prstGeom prst="rect">
            <a:avLst/>
          </a:prstGeom>
          <a:noFill/>
          <a:ln w="9525">
            <a:noFill/>
            <a:miter lim="800000"/>
            <a:headEnd/>
            <a:tailEnd/>
          </a:ln>
        </p:spPr>
      </p:pic>
      <p:pic>
        <p:nvPicPr>
          <p:cNvPr id="10" name="Picture 9" descr="Japanese on the move - Lingua Franca - ABC Radio National (Australian Broadcasting Corporation)trtr.jpeg"/>
          <p:cNvPicPr>
            <a:picLocks noChangeAspect="1"/>
          </p:cNvPicPr>
          <p:nvPr/>
        </p:nvPicPr>
        <p:blipFill>
          <a:blip r:embed="rId7" cstate="print"/>
          <a:stretch>
            <a:fillRect/>
          </a:stretch>
        </p:blipFill>
        <p:spPr>
          <a:xfrm>
            <a:off x="2362200" y="1752600"/>
            <a:ext cx="2518952" cy="1862606"/>
          </a:xfrm>
          <a:prstGeom prst="rect">
            <a:avLst/>
          </a:prstGeom>
        </p:spPr>
      </p:pic>
      <p:pic>
        <p:nvPicPr>
          <p:cNvPr id="2050" name="Picture 2" descr="http://www.languageonthemove.com/wp-content/uploads/2012/10/PM.jpg"/>
          <p:cNvPicPr>
            <a:picLocks noChangeAspect="1" noChangeArrowheads="1"/>
          </p:cNvPicPr>
          <p:nvPr/>
        </p:nvPicPr>
        <p:blipFill>
          <a:blip r:embed="rId8" cstate="print"/>
          <a:srcRect t="4691" b="20247"/>
          <a:stretch>
            <a:fillRect/>
          </a:stretch>
        </p:blipFill>
        <p:spPr bwMode="auto">
          <a:xfrm>
            <a:off x="76200" y="3048000"/>
            <a:ext cx="3203972" cy="1925390"/>
          </a:xfrm>
          <a:prstGeom prst="rect">
            <a:avLst/>
          </a:prstGeom>
          <a:noFill/>
        </p:spPr>
      </p:pic>
      <p:pic>
        <p:nvPicPr>
          <p:cNvPr id="5122" name="Picture 2"/>
          <p:cNvPicPr>
            <a:picLocks noChangeAspect="1" noChangeArrowheads="1"/>
          </p:cNvPicPr>
          <p:nvPr/>
        </p:nvPicPr>
        <p:blipFill>
          <a:blip r:embed="rId9" cstate="print"/>
          <a:srcRect l="11957"/>
          <a:stretch>
            <a:fillRect/>
          </a:stretch>
        </p:blipFill>
        <p:spPr bwMode="auto">
          <a:xfrm>
            <a:off x="2485424" y="4953000"/>
            <a:ext cx="2238976"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3688</TotalTime>
  <Words>986</Words>
  <Application>Microsoft Office PowerPoint</Application>
  <PresentationFormat>On-screen Show (4:3)</PresentationFormat>
  <Paragraphs>92</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The Japanese Story:  Struggling for Recognition in Australia</vt:lpstr>
      <vt:lpstr>Japanese in Australian Media</vt:lpstr>
      <vt:lpstr>Japanese on the Move</vt:lpstr>
      <vt:lpstr>Struggling for Recognition</vt:lpstr>
      <vt:lpstr>Challenging the Stereotypes</vt:lpstr>
      <vt:lpstr>Re-imagining  </vt:lpstr>
      <vt:lpstr>Continuing the Japanese Story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Japanese Story  Life with Multiple Languages,  Multiple Homes &amp; Multiple Aspirations</dc:title>
  <dc:creator>Kimie</dc:creator>
  <cp:lastModifiedBy>Windows User</cp:lastModifiedBy>
  <cp:revision>276</cp:revision>
  <dcterms:created xsi:type="dcterms:W3CDTF">2012-10-05T03:55:24Z</dcterms:created>
  <dcterms:modified xsi:type="dcterms:W3CDTF">2012-10-11T16:11:47Z</dcterms:modified>
</cp:coreProperties>
</file>