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0"/>
  </p:notesMasterIdLst>
  <p:handoutMasterIdLst>
    <p:handoutMasterId r:id="rId21"/>
  </p:handoutMasterIdLst>
  <p:sldIdLst>
    <p:sldId id="256" r:id="rId2"/>
    <p:sldId id="271" r:id="rId3"/>
    <p:sldId id="260" r:id="rId4"/>
    <p:sldId id="265" r:id="rId5"/>
    <p:sldId id="278" r:id="rId6"/>
    <p:sldId id="274" r:id="rId7"/>
    <p:sldId id="279" r:id="rId8"/>
    <p:sldId id="275" r:id="rId9"/>
    <p:sldId id="273" r:id="rId10"/>
    <p:sldId id="276" r:id="rId11"/>
    <p:sldId id="277" r:id="rId12"/>
    <p:sldId id="272" r:id="rId13"/>
    <p:sldId id="267" r:id="rId14"/>
    <p:sldId id="261" r:id="rId15"/>
    <p:sldId id="280" r:id="rId16"/>
    <p:sldId id="262" r:id="rId17"/>
    <p:sldId id="269" r:id="rId18"/>
    <p:sldId id="270" r:id="rId19"/>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000000"/>
    <a:srgbClr val="5F5F5F"/>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9016" autoAdjust="0"/>
    <p:restoredTop sz="94687" autoAdjust="0"/>
  </p:normalViewPr>
  <p:slideViewPr>
    <p:cSldViewPr>
      <p:cViewPr>
        <p:scale>
          <a:sx n="104" d="100"/>
          <a:sy n="104" d="100"/>
        </p:scale>
        <p:origin x="-2208" y="-720"/>
      </p:cViewPr>
      <p:guideLst>
        <p:guide orient="horz" pos="4081"/>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2880"/>
        <p:guide pos="2160"/>
      </p:guideLst>
    </p:cSldViewPr>
  </p:notesViewPr>
  <p:gridSpacing cx="73737788" cy="73737788"/>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viewProps" Target="viewProps.xml"/><Relationship Id="rId25"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presProps" Target="presProps.xml"/><Relationship Id="rId4" Type="http://schemas.openxmlformats.org/officeDocument/2006/relationships/slide" Target="slides/slide3.xml"/><Relationship Id="rId26" Type="http://schemas.openxmlformats.org/officeDocument/2006/relationships/tableStyles" Target="tableStyles.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notesMaster" Target="notesMasters/notesMaster1.xml"/><Relationship Id="rId22" Type="http://schemas.openxmlformats.org/officeDocument/2006/relationships/printerSettings" Target="printerSettings/printerSettings1.bin"/><Relationship Id="rId21" Type="http://schemas.openxmlformats.org/officeDocument/2006/relationships/handoutMaster" Target="handoutMasters/handout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284538" cy="611188"/>
          </a:xfrm>
          <a:prstGeom prst="rect">
            <a:avLst/>
          </a:prstGeom>
          <a:noFill/>
          <a:ln w="9525">
            <a:noFill/>
            <a:miter lim="800000"/>
            <a:headEnd/>
            <a:tailEnd/>
          </a:ln>
          <a:effectLst/>
        </p:spPr>
        <p:txBody>
          <a:bodyPr vert="horz" wrap="square" lIns="360000" tIns="360000" rIns="91440" bIns="45720" numCol="1" anchor="t" anchorCtr="0" compatLnSpc="1">
            <a:prstTxWarp prst="textNoShape">
              <a:avLst/>
            </a:prstTxWarp>
          </a:bodyPr>
          <a:lstStyle>
            <a:lvl1pPr>
              <a:defRPr sz="800"/>
            </a:lvl1pPr>
          </a:lstStyle>
          <a:p>
            <a:endParaRPr lang="en-AU"/>
          </a:p>
        </p:txBody>
      </p:sp>
      <p:sp>
        <p:nvSpPr>
          <p:cNvPr id="45059" name="Rectangle 3"/>
          <p:cNvSpPr>
            <a:spLocks noGrp="1" noChangeArrowheads="1"/>
          </p:cNvSpPr>
          <p:nvPr>
            <p:ph type="dt" sz="quarter" idx="1"/>
          </p:nvPr>
        </p:nvSpPr>
        <p:spPr bwMode="auto">
          <a:xfrm>
            <a:off x="3884613" y="0"/>
            <a:ext cx="2971800" cy="611188"/>
          </a:xfrm>
          <a:prstGeom prst="rect">
            <a:avLst/>
          </a:prstGeom>
          <a:noFill/>
          <a:ln w="9525">
            <a:noFill/>
            <a:miter lim="800000"/>
            <a:headEnd/>
            <a:tailEnd/>
          </a:ln>
          <a:effectLst/>
        </p:spPr>
        <p:txBody>
          <a:bodyPr vert="horz" wrap="square" lIns="0" tIns="360000" rIns="360000" bIns="45720" numCol="1" anchor="t" anchorCtr="0" compatLnSpc="1">
            <a:prstTxWarp prst="textNoShape">
              <a:avLst/>
            </a:prstTxWarp>
          </a:bodyPr>
          <a:lstStyle>
            <a:lvl1pPr algn="r">
              <a:defRPr sz="800"/>
            </a:lvl1pPr>
          </a:lstStyle>
          <a:p>
            <a:r>
              <a:rPr lang="en-AU" smtClean="0"/>
              <a:t>30.07.2010</a:t>
            </a:r>
            <a:endParaRPr lang="en-AU"/>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45061" name="Rectangle 5"/>
          <p:cNvSpPr>
            <a:spLocks noGrp="1" noChangeArrowheads="1"/>
          </p:cNvSpPr>
          <p:nvPr>
            <p:ph type="sldNum" sz="quarter" idx="3"/>
          </p:nvPr>
        </p:nvSpPr>
        <p:spPr bwMode="auto">
          <a:xfrm>
            <a:off x="5842000" y="8685213"/>
            <a:ext cx="1014413" cy="457200"/>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F35B41F6-5276-4A72-A2FD-9F5C106C2B31}" type="slidenum">
              <a:rPr lang="en-AU"/>
              <a:pPr/>
              <a:t>‹#›</a:t>
            </a:fld>
            <a:endParaRPr lang="en-AU"/>
          </a:p>
        </p:txBody>
      </p:sp>
      <p:sp>
        <p:nvSpPr>
          <p:cNvPr id="45062" name="Text Box 6"/>
          <p:cNvSpPr txBox="1">
            <a:spLocks noChangeArrowheads="1"/>
          </p:cNvSpPr>
          <p:nvPr/>
        </p:nvSpPr>
        <p:spPr bwMode="auto">
          <a:xfrm>
            <a:off x="3429000" y="8604250"/>
            <a:ext cx="2339975" cy="215900"/>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43071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360000" tIns="360000" rIns="0" bIns="0" numCol="1" anchor="t" anchorCtr="0" compatLnSpc="1">
            <a:prstTxWarp prst="textNoShape">
              <a:avLst/>
            </a:prstTxWarp>
          </a:bodyPr>
          <a:lstStyle>
            <a:lvl1pPr>
              <a:defRPr sz="800"/>
            </a:lvl1pPr>
          </a:lstStyle>
          <a:p>
            <a:endParaRPr lang="en-AU"/>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0" tIns="360000" rIns="360000" bIns="0" numCol="1" anchor="t" anchorCtr="0" compatLnSpc="1">
            <a:prstTxWarp prst="textNoShape">
              <a:avLst/>
            </a:prstTxWarp>
          </a:bodyPr>
          <a:lstStyle>
            <a:lvl1pPr algn="r">
              <a:defRPr sz="800"/>
            </a:lvl1pPr>
          </a:lstStyle>
          <a:p>
            <a:r>
              <a:rPr lang="en-AU" smtClean="0"/>
              <a:t>30.07.2010</a:t>
            </a:r>
            <a:endParaRPr lang="en-AU"/>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7175" name="Rectangle 7"/>
          <p:cNvSpPr>
            <a:spLocks noGrp="1" noChangeArrowheads="1"/>
          </p:cNvSpPr>
          <p:nvPr>
            <p:ph type="sldNum" sz="quarter" idx="5"/>
          </p:nvPr>
        </p:nvSpPr>
        <p:spPr bwMode="auto">
          <a:xfrm>
            <a:off x="5842000" y="8685213"/>
            <a:ext cx="1014413" cy="457200"/>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DC5FF6EA-A62B-4D93-8360-A7E544C10F94}" type="slidenum">
              <a:rPr lang="en-AU"/>
              <a:pPr/>
              <a:t>‹#›</a:t>
            </a:fld>
            <a:endParaRPr lang="en-AU"/>
          </a:p>
        </p:txBody>
      </p:sp>
      <p:sp>
        <p:nvSpPr>
          <p:cNvPr id="7176" name="Text Box 8"/>
          <p:cNvSpPr txBox="1">
            <a:spLocks noChangeArrowheads="1"/>
          </p:cNvSpPr>
          <p:nvPr/>
        </p:nvSpPr>
        <p:spPr bwMode="auto">
          <a:xfrm>
            <a:off x="3429000" y="8604250"/>
            <a:ext cx="2339975" cy="215900"/>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659684"/>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smtClean="0"/>
              <a:t>30.07.2010</a:t>
            </a:r>
            <a:endParaRPr lang="en-AU"/>
          </a:p>
        </p:txBody>
      </p:sp>
      <p:sp>
        <p:nvSpPr>
          <p:cNvPr id="5" name="Slide Number Placeholder 4"/>
          <p:cNvSpPr>
            <a:spLocks noGrp="1"/>
          </p:cNvSpPr>
          <p:nvPr>
            <p:ph type="sldNum" sz="quarter" idx="11"/>
          </p:nvPr>
        </p:nvSpPr>
        <p:spPr/>
        <p:txBody>
          <a:bodyPr/>
          <a:lstStyle/>
          <a:p>
            <a:fld id="{DC5FF6EA-A62B-4D93-8360-A7E544C10F94}"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AU" smtClean="0"/>
              <a:t>30.07.2010</a:t>
            </a:r>
            <a:endParaRPr lang="en-AU"/>
          </a:p>
        </p:txBody>
      </p:sp>
      <p:sp>
        <p:nvSpPr>
          <p:cNvPr id="7" name="Rectangle 7"/>
          <p:cNvSpPr>
            <a:spLocks noGrp="1" noChangeArrowheads="1"/>
          </p:cNvSpPr>
          <p:nvPr>
            <p:ph type="sldNum" sz="quarter" idx="5"/>
          </p:nvPr>
        </p:nvSpPr>
        <p:spPr>
          <a:ln/>
        </p:spPr>
        <p:txBody>
          <a:bodyPr/>
          <a:lstStyle/>
          <a:p>
            <a:fld id="{4432B70A-BDA2-4CBA-B88D-8002686F6A8C}" type="slidenum">
              <a:rPr lang="en-AU"/>
              <a:pPr/>
              <a:t>3</a:t>
            </a:fld>
            <a:endParaRPr lang="en-AU"/>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One-line 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dirty="0"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0242" name="Rectangle 2"/>
          <p:cNvSpPr>
            <a:spLocks noGrp="1" noChangeArrowheads="1"/>
          </p:cNvSpPr>
          <p:nvPr>
            <p:ph type="ctrTitle"/>
          </p:nvPr>
        </p:nvSpPr>
        <p:spPr>
          <a:xfrm>
            <a:off x="0" y="321468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6"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30.07.2010</a:t>
            </a:r>
            <a:endParaRPr lang="en-AU"/>
          </a:p>
        </p:txBody>
      </p:sp>
      <p:sp>
        <p:nvSpPr>
          <p:cNvPr id="3" name="Footer Placeholder 2"/>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One-line title, transparent">
    <p:bg>
      <p:bgPr>
        <a:solidFill>
          <a:schemeClr val="bg1"/>
        </a:solidFill>
        <a:effectLst/>
      </p:bgPr>
    </p:bg>
    <p:spTree>
      <p:nvGrpSpPr>
        <p:cNvPr id="1" name=""/>
        <p:cNvGrpSpPr/>
        <p:nvPr/>
      </p:nvGrpSpPr>
      <p:grpSpPr>
        <a:xfrm>
          <a:off x="0" y="0"/>
          <a:ext cx="0" cy="0"/>
          <a:chOff x="0" y="0"/>
          <a:chExt cx="0" cy="0"/>
        </a:xfrm>
      </p:grpSpPr>
      <p:pic>
        <p:nvPicPr>
          <p:cNvPr id="44038" name="Picture 6" descr="curtinPowerPointBGTitle"/>
          <p:cNvPicPr>
            <a:picLocks noChangeAspect="1" noChangeArrowheads="1"/>
          </p:cNvPicPr>
          <p:nvPr userDrawn="1"/>
        </p:nvPicPr>
        <p:blipFill>
          <a:blip r:embed="rId2"/>
          <a:srcRect/>
          <a:stretch>
            <a:fillRect/>
          </a:stretch>
        </p:blipFill>
        <p:spPr bwMode="auto">
          <a:xfrm>
            <a:off x="0" y="0"/>
            <a:ext cx="9144000" cy="6858000"/>
          </a:xfrm>
          <a:prstGeom prst="rect">
            <a:avLst/>
          </a:prstGeom>
          <a:noFill/>
        </p:spPr>
      </p:pic>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44036"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44037" name="Rectangle 5"/>
          <p:cNvSpPr>
            <a:spLocks noGrp="1" noChangeArrowheads="1"/>
          </p:cNvSpPr>
          <p:nvPr>
            <p:ph type="ctrTitle"/>
          </p:nvPr>
        </p:nvSpPr>
        <p:spPr>
          <a:xfrm>
            <a:off x="0" y="321468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7"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wo-line 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36869" name="Rectangle 5"/>
          <p:cNvSpPr>
            <a:spLocks noGrp="1" noChangeArrowheads="1"/>
          </p:cNvSpPr>
          <p:nvPr>
            <p:ph type="ctrTitle"/>
          </p:nvPr>
        </p:nvSpPr>
        <p:spPr>
          <a:xfrm>
            <a:off x="0" y="285749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36870" name="Rectangle 6"/>
          <p:cNvSpPr>
            <a:spLocks noChangeArrowheads="1"/>
          </p:cNvSpPr>
          <p:nvPr userDrawn="1"/>
        </p:nvSpPr>
        <p:spPr bwMode="auto">
          <a:xfrm>
            <a:off x="0" y="3643314"/>
            <a:ext cx="6334854" cy="786163"/>
          </a:xfrm>
          <a:prstGeom prst="rect">
            <a:avLst/>
          </a:prstGeom>
          <a:solidFill>
            <a:schemeClr val="accent1"/>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wo-line title, transparent">
    <p:bg>
      <p:bgPr>
        <a:solidFill>
          <a:schemeClr val="bg1"/>
        </a:solidFill>
        <a:effectLst/>
      </p:bgPr>
    </p:bg>
    <p:spTree>
      <p:nvGrpSpPr>
        <p:cNvPr id="1" name=""/>
        <p:cNvGrpSpPr/>
        <p:nvPr/>
      </p:nvGrpSpPr>
      <p:grpSpPr>
        <a:xfrm>
          <a:off x="0" y="0"/>
          <a:ext cx="0" cy="0"/>
          <a:chOff x="0" y="0"/>
          <a:chExt cx="0" cy="0"/>
        </a:xfrm>
      </p:grpSpPr>
      <p:pic>
        <p:nvPicPr>
          <p:cNvPr id="51207" name="Picture 7" descr="curtinPowerPointBGTitle"/>
          <p:cNvPicPr>
            <a:picLocks noChangeAspect="1" noChangeArrowheads="1"/>
          </p:cNvPicPr>
          <p:nvPr userDrawn="1"/>
        </p:nvPicPr>
        <p:blipFill>
          <a:blip r:embed="rId2"/>
          <a:srcRect/>
          <a:stretch>
            <a:fillRect/>
          </a:stretch>
        </p:blipFill>
        <p:spPr bwMode="auto">
          <a:xfrm>
            <a:off x="0" y="0"/>
            <a:ext cx="9144000" cy="6858000"/>
          </a:xfrm>
          <a:prstGeom prst="rect">
            <a:avLst/>
          </a:prstGeom>
          <a:noFill/>
        </p:spPr>
      </p:pic>
      <p:sp>
        <p:nvSpPr>
          <p:cNvPr id="51204"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16" name="Rectangle 5"/>
          <p:cNvSpPr>
            <a:spLocks noGrp="1" noChangeArrowheads="1"/>
          </p:cNvSpPr>
          <p:nvPr>
            <p:ph type="ctrTitle"/>
          </p:nvPr>
        </p:nvSpPr>
        <p:spPr>
          <a:xfrm>
            <a:off x="0" y="285749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17" name="Rectangle 6"/>
          <p:cNvSpPr>
            <a:spLocks noChangeArrowheads="1"/>
          </p:cNvSpPr>
          <p:nvPr userDrawn="1"/>
        </p:nvSpPr>
        <p:spPr bwMode="auto">
          <a:xfrm>
            <a:off x="0" y="3643314"/>
            <a:ext cx="6334854" cy="786163"/>
          </a:xfrm>
          <a:prstGeom prst="rect">
            <a:avLst/>
          </a:prstGeom>
          <a:solidFill>
            <a:schemeClr val="accent1">
              <a:alpha val="80000"/>
            </a:scheme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8"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dirty="0"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smtClean="0"/>
              <a:t>30.07.2010</a:t>
            </a:r>
            <a:endParaRPr lang="en-AU"/>
          </a:p>
        </p:txBody>
      </p:sp>
      <p:sp>
        <p:nvSpPr>
          <p:cNvPr id="8" name="Footer Placeholder 7"/>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smtClean="0"/>
              <a:t>30.07.2010</a:t>
            </a:r>
            <a:endParaRPr lang="en-AU"/>
          </a:p>
        </p:txBody>
      </p:sp>
      <p:sp>
        <p:nvSpPr>
          <p:cNvPr id="4" name="Footer Placeholder 3"/>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image" Target="../media/image1.gif"/><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theme" Target="../theme/theme1.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022725" y="6078538"/>
            <a:ext cx="2133600"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accent1"/>
                </a:solidFill>
              </a:defRPr>
            </a:lvl1pPr>
          </a:lstStyle>
          <a:p>
            <a:r>
              <a:rPr lang="en-US" smtClean="0"/>
              <a:t>30.07.2010</a:t>
            </a:r>
            <a:endParaRPr lang="en-AU"/>
          </a:p>
        </p:txBody>
      </p:sp>
      <p:sp>
        <p:nvSpPr>
          <p:cNvPr id="1029" name="Rectangle 5"/>
          <p:cNvSpPr>
            <a:spLocks noGrp="1" noChangeArrowheads="1"/>
          </p:cNvSpPr>
          <p:nvPr>
            <p:ph type="ftr" sz="quarter" idx="3"/>
          </p:nvPr>
        </p:nvSpPr>
        <p:spPr bwMode="auto">
          <a:xfrm>
            <a:off x="468313" y="6078538"/>
            <a:ext cx="3455987"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tx2"/>
                </a:solidFill>
              </a:defRPr>
            </a:lvl1pPr>
          </a:lstStyle>
          <a:p>
            <a:r>
              <a:rPr lang="en-AU" smtClean="0"/>
              <a:t>Footer text - slideshow title</a:t>
            </a:r>
            <a:endParaRPr lang="en-AU"/>
          </a:p>
        </p:txBody>
      </p:sp>
      <p:sp>
        <p:nvSpPr>
          <p:cNvPr id="1031" name="Text Box 7"/>
          <p:cNvSpPr txBox="1">
            <a:spLocks noChangeArrowheads="1"/>
          </p:cNvSpPr>
          <p:nvPr/>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pic>
        <p:nvPicPr>
          <p:cNvPr id="7" name="Picture 6" descr="curtinPowerPointBGContent-Alpha.gif"/>
          <p:cNvPicPr>
            <a:picLocks noChangeAspect="1"/>
          </p:cNvPicPr>
          <p:nvPr/>
        </p:nvPicPr>
        <p:blipFill>
          <a:blip r:embed="rId16"/>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srn.com/abstract=1521229" TargetMode="External"/><Relationship Id="rId3" Type="http://schemas.openxmlformats.org/officeDocument/2006/relationships/hyperlink" Target="http://www.languageonthemove.com/language-migration-social-justice/bad-faith-migration-programs"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4038600"/>
            <a:ext cx="6934200" cy="346075"/>
          </a:xfrm>
        </p:spPr>
        <p:txBody>
          <a:bodyPr/>
          <a:lstStyle/>
          <a:p>
            <a:r>
              <a:rPr lang="en-AU" sz="1100" dirty="0" smtClean="0"/>
              <a:t>Human sciences perspectives on linguistic diversity and social inclusion in Australia</a:t>
            </a:r>
            <a:endParaRPr lang="en-AU" sz="1100" dirty="0"/>
          </a:p>
        </p:txBody>
      </p:sp>
      <p:sp>
        <p:nvSpPr>
          <p:cNvPr id="33" name="Title 32"/>
          <p:cNvSpPr>
            <a:spLocks noGrp="1"/>
          </p:cNvSpPr>
          <p:nvPr>
            <p:ph type="ctrTitle"/>
          </p:nvPr>
        </p:nvSpPr>
        <p:spPr>
          <a:xfrm>
            <a:off x="0" y="2599133"/>
            <a:ext cx="8674436" cy="1401716"/>
          </a:xfrm>
        </p:spPr>
        <p:txBody>
          <a:bodyPr wrap="none" anchor="b"/>
          <a:lstStyle/>
          <a:p>
            <a:pPr algn="ctr"/>
            <a:r>
              <a:rPr lang="en-AU" sz="2800" dirty="0" smtClean="0"/>
              <a:t>“like the fish not in water”: How language and race </a:t>
            </a:r>
            <a:br>
              <a:rPr lang="en-AU" sz="2800" dirty="0" smtClean="0"/>
            </a:br>
            <a:r>
              <a:rPr lang="en-AU" sz="2800" dirty="0" smtClean="0"/>
              <a:t>mediate the social and economic inclusion </a:t>
            </a:r>
            <a:br>
              <a:rPr lang="en-AU" sz="2800" dirty="0" smtClean="0"/>
            </a:br>
            <a:r>
              <a:rPr lang="en-AU" sz="2800" dirty="0" smtClean="0"/>
              <a:t>of women migrants to Australia</a:t>
            </a:r>
            <a:endParaRPr lang="en-AU" sz="2800" dirty="0"/>
          </a:p>
        </p:txBody>
      </p:sp>
      <p:sp>
        <p:nvSpPr>
          <p:cNvPr id="5" name="Date Placeholder 4"/>
          <p:cNvSpPr>
            <a:spLocks noGrp="1"/>
          </p:cNvSpPr>
          <p:nvPr>
            <p:ph type="dt" sz="half" idx="10"/>
          </p:nvPr>
        </p:nvSpPr>
        <p:spPr>
          <a:xfrm>
            <a:off x="457200" y="4572000"/>
            <a:ext cx="3943360" cy="345600"/>
          </a:xfrm>
        </p:spPr>
        <p:txBody>
          <a:bodyPr/>
          <a:lstStyle/>
          <a:p>
            <a:r>
              <a:rPr lang="en-AU" dirty="0" smtClean="0"/>
              <a:t>Macquarie University, 12th October 2012</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Acknowledging white privilege</a:t>
            </a:r>
            <a:endParaRPr lang="en-US" dirty="0"/>
          </a:p>
        </p:txBody>
      </p:sp>
      <p:sp>
        <p:nvSpPr>
          <p:cNvPr id="3" name="Content Placeholder 2"/>
          <p:cNvSpPr>
            <a:spLocks noGrp="1"/>
          </p:cNvSpPr>
          <p:nvPr>
            <p:ph idx="1"/>
          </p:nvPr>
        </p:nvSpPr>
        <p:spPr/>
        <p:txBody>
          <a:bodyPr/>
          <a:lstStyle/>
          <a:p>
            <a:endParaRPr lang="en-US" i="1" dirty="0" smtClean="0"/>
          </a:p>
          <a:p>
            <a:endParaRPr lang="en-US" i="1" dirty="0" smtClean="0"/>
          </a:p>
          <a:p>
            <a:pPr>
              <a:buNone/>
            </a:pPr>
            <a:r>
              <a:rPr lang="en-US" sz="2800" i="1" dirty="0" smtClean="0"/>
              <a:t>   “Oh it’s nice to be beautiful white woman” </a:t>
            </a:r>
            <a:r>
              <a:rPr lang="en-US" sz="2800" dirty="0" smtClean="0"/>
              <a:t>(Lena)</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racism</a:t>
            </a:r>
            <a:endParaRPr lang="en-US" dirty="0"/>
          </a:p>
        </p:txBody>
      </p:sp>
      <p:sp>
        <p:nvSpPr>
          <p:cNvPr id="3" name="Content Placeholder 2"/>
          <p:cNvSpPr>
            <a:spLocks noGrp="1"/>
          </p:cNvSpPr>
          <p:nvPr>
            <p:ph idx="1"/>
          </p:nvPr>
        </p:nvSpPr>
        <p:spPr/>
        <p:txBody>
          <a:bodyPr/>
          <a:lstStyle/>
          <a:p>
            <a:pPr>
              <a:buNone/>
            </a:pPr>
            <a:endParaRPr lang="en-GB" i="1" dirty="0" smtClean="0"/>
          </a:p>
          <a:p>
            <a:pPr>
              <a:buNone/>
            </a:pPr>
            <a:r>
              <a:rPr lang="en-GB" i="1" dirty="0" smtClean="0"/>
              <a:t>“Yes…they looks like they are very friendly to you, but… ah, I think in their heart, they don’t respect us.</a:t>
            </a:r>
          </a:p>
          <a:p>
            <a:pPr>
              <a:buNone/>
            </a:pPr>
            <a:r>
              <a:rPr lang="en-GB" i="1" dirty="0" smtClean="0"/>
              <a:t>   </a:t>
            </a:r>
            <a:r>
              <a:rPr lang="en-GB" dirty="0" smtClean="0"/>
              <a:t>[…]</a:t>
            </a:r>
            <a:r>
              <a:rPr lang="en-AU" i="1" dirty="0" smtClean="0"/>
              <a:t> </a:t>
            </a:r>
            <a:r>
              <a:rPr lang="en-US" i="1" dirty="0" smtClean="0"/>
              <a:t>we can’t speak very fluent English and they think sometimes…in the back they call us ‘stupid pig’… ‘stupid Chinese pig’.” </a:t>
            </a:r>
            <a:r>
              <a:rPr lang="en-US" dirty="0" smtClean="0"/>
              <a:t>(Tina)</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Experiencing exclusion</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a:t>
            </a:r>
            <a:r>
              <a:rPr lang="en-US" sz="2000" i="1" dirty="0" smtClean="0"/>
              <a:t>To be a foreigner’s very hard…I feel so like the fish not in water.”</a:t>
            </a:r>
            <a:r>
              <a:rPr lang="en-US" sz="2000" dirty="0" smtClean="0"/>
              <a:t>   (Maria)</a:t>
            </a:r>
          </a:p>
          <a:p>
            <a:pPr>
              <a:buNone/>
            </a:pPr>
            <a:endParaRPr lang="en-US" sz="2000" dirty="0" smtClean="0"/>
          </a:p>
          <a:p>
            <a:pPr marL="0" indent="0">
              <a:buNone/>
            </a:pPr>
            <a:r>
              <a:rPr lang="en-US" sz="2000" smtClean="0"/>
              <a:t>“</a:t>
            </a:r>
            <a:r>
              <a:rPr lang="en-GB" sz="2000" i="1" dirty="0" smtClean="0"/>
              <a:t>If </a:t>
            </a:r>
            <a:r>
              <a:rPr lang="en-GB" sz="2000" i="1" dirty="0"/>
              <a:t>something happened… it’s … especially Caucasian people – </a:t>
            </a:r>
            <a:r>
              <a:rPr lang="en-GB" sz="2000" i="1" dirty="0" smtClean="0"/>
              <a:t>no         offence! … </a:t>
            </a:r>
            <a:r>
              <a:rPr lang="en-GB" sz="2000" i="1" dirty="0"/>
              <a:t>and </a:t>
            </a:r>
            <a:r>
              <a:rPr lang="en-GB" sz="2000" i="1" dirty="0" smtClean="0"/>
              <a:t>when </a:t>
            </a:r>
            <a:r>
              <a:rPr lang="en-GB" sz="2000" dirty="0"/>
              <a:t>[…]</a:t>
            </a:r>
            <a:r>
              <a:rPr lang="en-GB" sz="2000" i="1" dirty="0" smtClean="0"/>
              <a:t>  </a:t>
            </a:r>
            <a:r>
              <a:rPr lang="en-GB" sz="2000" i="1" dirty="0"/>
              <a:t>my husband go into </a:t>
            </a:r>
            <a:r>
              <a:rPr lang="en-GB" sz="2000" i="1" dirty="0" err="1"/>
              <a:t>Transperth</a:t>
            </a:r>
            <a:r>
              <a:rPr lang="en-GB" sz="2000" i="1" dirty="0"/>
              <a:t> office to buy a </a:t>
            </a:r>
            <a:r>
              <a:rPr lang="en-GB" sz="2000" i="1" dirty="0" err="1"/>
              <a:t>Smartrider</a:t>
            </a:r>
            <a:r>
              <a:rPr lang="en-GB" sz="2000" i="1" dirty="0"/>
              <a:t> [train pass] and asked about </a:t>
            </a:r>
            <a:r>
              <a:rPr lang="en-GB" sz="2000" i="1" dirty="0" smtClean="0"/>
              <a:t>something </a:t>
            </a:r>
            <a:r>
              <a:rPr lang="en-GB" sz="2000" dirty="0" smtClean="0"/>
              <a:t>[</a:t>
            </a:r>
            <a:r>
              <a:rPr lang="en-GB" sz="2000" dirty="0"/>
              <a:t>…]</a:t>
            </a:r>
            <a:r>
              <a:rPr lang="en-GB" sz="2000" i="1" dirty="0"/>
              <a:t> and she explained: “You know, when you go home, you can give the card to somebody else and somebody can use it”.  [Michael said] “What do you mean, ‘when you go home’?” … my husband is Chinese Australian, so </a:t>
            </a:r>
            <a:r>
              <a:rPr lang="en-GB" sz="2000" i="1" dirty="0" smtClean="0"/>
              <a:t>… […] I think it’s pretty rude.” </a:t>
            </a:r>
            <a:r>
              <a:rPr lang="en-GB" sz="2000" dirty="0" smtClean="0"/>
              <a:t>(</a:t>
            </a:r>
            <a:r>
              <a:rPr lang="en-GB" sz="2000" dirty="0" err="1" smtClean="0"/>
              <a:t>Kumiko</a:t>
            </a:r>
            <a:r>
              <a:rPr lang="en-GB" sz="2000" dirty="0" smtClean="0"/>
              <a:t>)</a:t>
            </a:r>
          </a:p>
          <a:p>
            <a:pPr marL="0" indent="0">
              <a:buNone/>
            </a:pPr>
            <a:endParaRPr lang="en-US" sz="1800" dirty="0" smtClean="0"/>
          </a:p>
          <a:p>
            <a:pPr marL="0" indent="0">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invisibility</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349750"/>
          </a:xfrm>
        </p:spPr>
        <p:txBody>
          <a:bodyPr/>
          <a:lstStyle/>
          <a:p>
            <a:pPr>
              <a:buNone/>
            </a:pPr>
            <a:r>
              <a:rPr lang="en-US" sz="1800" dirty="0" smtClean="0"/>
              <a:t>    </a:t>
            </a:r>
            <a:r>
              <a:rPr lang="en-US" i="1" dirty="0" smtClean="0"/>
              <a:t>“They speak with each other but not speak with me.</a:t>
            </a:r>
            <a:r>
              <a:rPr lang="en-AU" i="1" dirty="0" smtClean="0"/>
              <a:t> </a:t>
            </a:r>
            <a:r>
              <a:rPr lang="en-AU" dirty="0" smtClean="0"/>
              <a:t>[…]</a:t>
            </a:r>
            <a:r>
              <a:rPr lang="en-AU" i="1" dirty="0" smtClean="0"/>
              <a:t> </a:t>
            </a:r>
            <a:r>
              <a:rPr lang="en-US" i="1" dirty="0" smtClean="0"/>
              <a:t>I think as we are foreigners, we are invisible for Australian people. They not… not… knows, or the older one, I don’t know… or very scared about us.”</a:t>
            </a:r>
          </a:p>
          <a:p>
            <a:pPr>
              <a:buNone/>
            </a:pPr>
            <a:r>
              <a:rPr lang="en-US" i="1" dirty="0" smtClean="0"/>
              <a:t>  </a:t>
            </a:r>
          </a:p>
          <a:p>
            <a:pPr>
              <a:buNone/>
            </a:pPr>
            <a:r>
              <a:rPr lang="en-US" i="1" dirty="0" smtClean="0"/>
              <a:t>  “80% of the time I don’t understand, because always say like this </a:t>
            </a:r>
            <a:r>
              <a:rPr lang="en-US" i="1" dirty="0" err="1" smtClean="0"/>
              <a:t>slanguage</a:t>
            </a:r>
            <a:r>
              <a:rPr lang="en-US" i="1" dirty="0" smtClean="0"/>
              <a:t>…</a:t>
            </a:r>
            <a:r>
              <a:rPr lang="en-AU" i="1" dirty="0" smtClean="0"/>
              <a:t> </a:t>
            </a:r>
            <a:r>
              <a:rPr lang="en-US" i="1" dirty="0" smtClean="0"/>
              <a:t>And I don’t understand it that kind of language” </a:t>
            </a:r>
            <a:r>
              <a:rPr lang="en-US" dirty="0" smtClean="0"/>
              <a:t>(Maria)</a:t>
            </a:r>
            <a:r>
              <a:rPr lang="en-AU" dirty="0" smtClean="0"/>
              <a:t> </a:t>
            </a:r>
            <a:endParaRPr lang="en-US" dirty="0" smtClean="0"/>
          </a:p>
          <a:p>
            <a:pPr>
              <a:buNone/>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proficiency</a:t>
            </a:r>
            <a:br>
              <a:rPr lang="en-US" dirty="0" smtClean="0"/>
            </a:br>
            <a:endParaRPr lang="en-US" dirty="0"/>
          </a:p>
        </p:txBody>
      </p:sp>
      <p:sp>
        <p:nvSpPr>
          <p:cNvPr id="3" name="Content Placeholder 2"/>
          <p:cNvSpPr>
            <a:spLocks noGrp="1"/>
          </p:cNvSpPr>
          <p:nvPr>
            <p:ph idx="1"/>
          </p:nvPr>
        </p:nvSpPr>
        <p:spPr/>
        <p:txBody>
          <a:bodyPr/>
          <a:lstStyle/>
          <a:p>
            <a:pPr>
              <a:buNone/>
            </a:pPr>
            <a:r>
              <a:rPr lang="en-GB" sz="2000" i="1" dirty="0" smtClean="0"/>
              <a:t>  </a:t>
            </a:r>
          </a:p>
          <a:p>
            <a:pPr>
              <a:buNone/>
            </a:pPr>
            <a:r>
              <a:rPr lang="en-GB" sz="2000" i="1" dirty="0" smtClean="0"/>
              <a:t> “my friends told me “‘</a:t>
            </a:r>
            <a:r>
              <a:rPr lang="en-GB" sz="2000" i="1" dirty="0" err="1" smtClean="0"/>
              <a:t>cos</a:t>
            </a:r>
            <a:r>
              <a:rPr lang="en-GB" sz="2000" i="1" dirty="0" smtClean="0"/>
              <a:t> my English not enough”, they can’t get a job, so… that’s I thought oh, it could be my English too, it’s not enough to get a job.” </a:t>
            </a:r>
            <a:r>
              <a:rPr lang="en-GB" sz="2000" dirty="0" smtClean="0"/>
              <a:t>(Michiko)</a:t>
            </a:r>
          </a:p>
          <a:p>
            <a:pPr>
              <a:buNone/>
            </a:pPr>
            <a:endParaRPr lang="en-GB" sz="2000" dirty="0" smtClean="0"/>
          </a:p>
          <a:p>
            <a:pPr>
              <a:buNone/>
            </a:pPr>
            <a:r>
              <a:rPr lang="en-AU" sz="2000" i="1" dirty="0" smtClean="0"/>
              <a:t>   “yeah but…ah, my world… yeah, no-one got job with Australian company” </a:t>
            </a:r>
            <a:r>
              <a:rPr lang="en-AU" sz="2000" dirty="0" smtClean="0"/>
              <a:t>(Michiko)</a:t>
            </a:r>
          </a:p>
          <a:p>
            <a:pPr>
              <a:buNone/>
            </a:pPr>
            <a:endParaRPr lang="en-GB" sz="2000" dirty="0" smtClean="0"/>
          </a:p>
          <a:p>
            <a:pPr>
              <a:buNone/>
            </a:pPr>
            <a:endParaRPr lang="en-GB" sz="2000" dirty="0" smtClean="0"/>
          </a:p>
          <a:p>
            <a:pPr>
              <a:buNone/>
            </a:pPr>
            <a:endParaRPr lang="en-AU" sz="2000" dirty="0" smtClean="0"/>
          </a:p>
          <a:p>
            <a:endParaRPr lang="en-US" dirty="0"/>
          </a:p>
        </p:txBody>
      </p:sp>
    </p:spTree>
  </p:cSld>
  <p:clrMapOvr>
    <a:masterClrMapping/>
  </p:clrMapOvr>
  <p:transition>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settlement success</a:t>
            </a:r>
            <a:endParaRPr lang="en-US" dirty="0"/>
          </a:p>
        </p:txBody>
      </p:sp>
      <p:sp>
        <p:nvSpPr>
          <p:cNvPr id="3" name="Content Placeholder 2"/>
          <p:cNvSpPr>
            <a:spLocks noGrp="1"/>
          </p:cNvSpPr>
          <p:nvPr>
            <p:ph idx="1"/>
          </p:nvPr>
        </p:nvSpPr>
        <p:spPr/>
        <p:txBody>
          <a:bodyPr/>
          <a:lstStyle/>
          <a:p>
            <a:pPr>
              <a:buNone/>
            </a:pPr>
            <a:r>
              <a:rPr lang="en-AU" dirty="0" smtClean="0"/>
              <a:t> </a:t>
            </a:r>
          </a:p>
          <a:p>
            <a:pPr>
              <a:buNone/>
            </a:pPr>
            <a:r>
              <a:rPr lang="en-AU" dirty="0" smtClean="0"/>
              <a:t> </a:t>
            </a:r>
            <a:r>
              <a:rPr lang="en-AU" sz="2000" i="1" dirty="0" smtClean="0"/>
              <a:t>“I’ve always feel…always felt …um… accepted to live here. But, when it’s come to finding a job, it’s not. I’ve been feeling rejected. […]One company […] said: “Sorry, unfortunately, you are not successful candidate, successful one is this guy Brendan something-something”. I thought, it’s obvious someone with English background, so I thought oh maybe because my English is not good.”</a:t>
            </a:r>
          </a:p>
          <a:p>
            <a:pPr>
              <a:buNone/>
            </a:pPr>
            <a:r>
              <a:rPr lang="en-AU" sz="1800" dirty="0" smtClean="0"/>
              <a:t>    </a:t>
            </a:r>
          </a:p>
          <a:p>
            <a:pPr>
              <a:buNone/>
            </a:pPr>
            <a:r>
              <a:rPr lang="en-AU" sz="1800" dirty="0"/>
              <a:t>	</a:t>
            </a:r>
            <a:r>
              <a:rPr lang="en-AU" sz="1800" dirty="0" smtClean="0"/>
              <a:t>(</a:t>
            </a:r>
            <a:r>
              <a:rPr lang="en-AU" sz="1800" dirty="0" err="1" smtClean="0"/>
              <a:t>Kumiko</a:t>
            </a:r>
            <a:r>
              <a:rPr lang="en-AU" sz="1800" dirty="0" smtClean="0"/>
              <a:t>, Discussion Two, September 2008)</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Linguistic capital in the </a:t>
            </a:r>
            <a:r>
              <a:rPr lang="en-US" dirty="0" err="1" smtClean="0"/>
              <a:t>labour</a:t>
            </a:r>
            <a:r>
              <a:rPr lang="en-US" dirty="0" smtClean="0"/>
              <a:t> market</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r>
              <a:rPr lang="en-GB" sz="2000" i="1" dirty="0" smtClean="0"/>
              <a:t>And I was bit pissed off, because keep rejecting … rejected, so I registered this Japanese recruiting company online and ten minutes later I already got a message from this company. So, maybe I should go back to Japan, because in Japan, I can use both Japanese and English.”</a:t>
            </a:r>
            <a:endParaRPr lang="en-AU" sz="2000" i="1" dirty="0" smtClean="0"/>
          </a:p>
          <a:p>
            <a:pPr>
              <a:buNone/>
            </a:pPr>
            <a:r>
              <a:rPr lang="en-US" sz="2000" i="1" dirty="0" smtClean="0"/>
              <a:t>  “In Japan, demand for bilingual engineer is very high. In Australia I am just a Japanese with a little English but in Japan I am a fantastic bilingual ;)” </a:t>
            </a:r>
            <a:r>
              <a:rPr lang="en-US" sz="2000" dirty="0" smtClean="0"/>
              <a:t>(</a:t>
            </a:r>
            <a:r>
              <a:rPr lang="en-US" sz="2000" dirty="0" err="1" smtClean="0"/>
              <a:t>Kumiko</a:t>
            </a:r>
            <a:r>
              <a:rPr lang="en-US" sz="2000" dirty="0" smtClean="0"/>
              <a:t>)</a:t>
            </a:r>
          </a:p>
          <a:p>
            <a:pPr>
              <a:buNone/>
            </a:pPr>
            <a:endParaRPr lang="en-US" sz="2000" dirty="0" smtClean="0"/>
          </a:p>
          <a:p>
            <a:r>
              <a:rPr lang="en-AU" dirty="0" smtClean="0"/>
              <a:t>Linguistic capital in a niche market – Tina’s </a:t>
            </a:r>
            <a:r>
              <a:rPr lang="en-AU" dirty="0" smtClean="0"/>
              <a:t>Chinese </a:t>
            </a:r>
            <a:r>
              <a:rPr lang="en-AU" dirty="0" smtClean="0"/>
              <a:t>as an employability asset</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In considering trajectories of social inclusion, we cannot see the role of English language proficiency in isolation, since divergent imaginings and experiences of participation and belonging are also mediated by race</a:t>
            </a:r>
          </a:p>
          <a:p>
            <a:r>
              <a:rPr lang="en-US" dirty="0" smtClean="0"/>
              <a:t>Language proficiency can be conflated with race in the experience of </a:t>
            </a:r>
            <a:r>
              <a:rPr lang="en-US" dirty="0" err="1" smtClean="0"/>
              <a:t>labour</a:t>
            </a:r>
            <a:r>
              <a:rPr lang="en-US" dirty="0" smtClean="0"/>
              <a:t> market exclusion</a:t>
            </a:r>
          </a:p>
          <a:p>
            <a:r>
              <a:rPr lang="en-US" dirty="0" smtClean="0"/>
              <a:t>Linguistic diversity, as capital, is inconsistently </a:t>
            </a:r>
            <a:r>
              <a:rPr lang="en-US" dirty="0" err="1" smtClean="0"/>
              <a:t>realised</a:t>
            </a:r>
            <a:r>
              <a:rPr lang="en-US" dirty="0" smtClean="0"/>
              <a:t> in a predominantly English-monolingual </a:t>
            </a:r>
            <a:r>
              <a:rPr lang="en-US" dirty="0" err="1" smtClean="0"/>
              <a:t>labour</a:t>
            </a:r>
            <a:r>
              <a:rPr lang="en-US" dirty="0" smtClean="0"/>
              <a:t> market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eferences</a:t>
            </a:r>
            <a:endParaRPr lang="en-US" dirty="0"/>
          </a:p>
        </p:txBody>
      </p:sp>
      <p:sp>
        <p:nvSpPr>
          <p:cNvPr id="3" name="Content Placeholder 2"/>
          <p:cNvSpPr>
            <a:spLocks noGrp="1"/>
          </p:cNvSpPr>
          <p:nvPr>
            <p:ph idx="1"/>
          </p:nvPr>
        </p:nvSpPr>
        <p:spPr>
          <a:xfrm>
            <a:off x="381000" y="1219200"/>
            <a:ext cx="8305800" cy="4730750"/>
          </a:xfrm>
        </p:spPr>
        <p:txBody>
          <a:bodyPr/>
          <a:lstStyle/>
          <a:p>
            <a:r>
              <a:rPr lang="en-AU" sz="1500" dirty="0" smtClean="0"/>
              <a:t>Booth, A., Leigh, A., and </a:t>
            </a:r>
            <a:r>
              <a:rPr lang="en-AU" sz="1500" dirty="0" err="1" smtClean="0"/>
              <a:t>Varganova</a:t>
            </a:r>
            <a:r>
              <a:rPr lang="en-AU" sz="1500" dirty="0" smtClean="0"/>
              <a:t>, E.  2009. Does racial and ethnic discrimination vary across minority groups? Evidence from a field experiment. </a:t>
            </a:r>
            <a:r>
              <a:rPr lang="en-AU" sz="1500" i="1" dirty="0" smtClean="0"/>
              <a:t>Social Science Research Network</a:t>
            </a:r>
            <a:r>
              <a:rPr lang="en-AU" sz="1500" dirty="0" smtClean="0"/>
              <a:t>, web archive: </a:t>
            </a:r>
            <a:r>
              <a:rPr lang="en-US" sz="1500" u="sng" dirty="0" smtClean="0">
                <a:hlinkClick r:id="rId2"/>
              </a:rPr>
              <a:t>http://ssrn.com/abstract=1521229</a:t>
            </a:r>
            <a:endParaRPr lang="en-AU" sz="1500" dirty="0" smtClean="0"/>
          </a:p>
          <a:p>
            <a:r>
              <a:rPr lang="en-US" sz="1500" dirty="0" smtClean="0"/>
              <a:t>Butorac, D. (2011). </a:t>
            </a:r>
            <a:r>
              <a:rPr lang="en-US" sz="1500" i="1" dirty="0" smtClean="0"/>
              <a:t>Imagined identity, remembered self: Settlement language learning and the negotiation of gendered subjectivity</a:t>
            </a:r>
            <a:r>
              <a:rPr lang="en-US" sz="1500" dirty="0" smtClean="0"/>
              <a:t>. Unpublished doctoral thesis, </a:t>
            </a:r>
            <a:r>
              <a:rPr lang="en-US" sz="1500" dirty="0"/>
              <a:t>M</a:t>
            </a:r>
            <a:r>
              <a:rPr lang="en-US" sz="1500" dirty="0" smtClean="0"/>
              <a:t>acquarie University.</a:t>
            </a:r>
          </a:p>
          <a:p>
            <a:r>
              <a:rPr lang="en-AU" sz="1500" dirty="0" smtClean="0"/>
              <a:t>Colic-</a:t>
            </a:r>
            <a:r>
              <a:rPr lang="en-AU" sz="1500" dirty="0" err="1" smtClean="0"/>
              <a:t>Peisker</a:t>
            </a:r>
            <a:r>
              <a:rPr lang="en-AU" sz="1500" dirty="0" smtClean="0"/>
              <a:t>, V. (2011). ‘Ethnos’ and ‘Anglos’ in the labour force: Advancing Australia fair? </a:t>
            </a:r>
            <a:r>
              <a:rPr lang="en-AU" sz="1500" i="1" dirty="0" smtClean="0"/>
              <a:t>Journal of Intercultural studies</a:t>
            </a:r>
            <a:r>
              <a:rPr lang="en-AU" sz="1500" dirty="0" smtClean="0"/>
              <a:t>, 32:6, 637-654.</a:t>
            </a:r>
          </a:p>
          <a:p>
            <a:r>
              <a:rPr lang="en-AU" sz="1500" dirty="0" smtClean="0"/>
              <a:t>Colic-</a:t>
            </a:r>
            <a:r>
              <a:rPr lang="en-AU" sz="1500" dirty="0" err="1" smtClean="0"/>
              <a:t>Peisker</a:t>
            </a:r>
            <a:r>
              <a:rPr lang="en-AU" sz="1500" dirty="0" smtClean="0"/>
              <a:t>, V. and Tilbury, F. 2007. Integration into the Australian labour market: The experience of three “visibly different” groups of recently arrived refugees. In </a:t>
            </a:r>
            <a:r>
              <a:rPr lang="en-AU" sz="1500" i="1" dirty="0" smtClean="0"/>
              <a:t>International Migration</a:t>
            </a:r>
            <a:r>
              <a:rPr lang="en-AU" sz="1500" dirty="0" smtClean="0"/>
              <a:t>, Vol. 45(1), pp 59-85.</a:t>
            </a:r>
          </a:p>
          <a:p>
            <a:r>
              <a:rPr lang="en-US" sz="1500" dirty="0" err="1" smtClean="0"/>
              <a:t>Creese</a:t>
            </a:r>
            <a:r>
              <a:rPr lang="en-US" sz="1500" dirty="0" smtClean="0"/>
              <a:t>, A. and </a:t>
            </a:r>
            <a:r>
              <a:rPr lang="en-US" sz="1500" dirty="0" err="1" smtClean="0"/>
              <a:t>Wiebe</a:t>
            </a:r>
            <a:r>
              <a:rPr lang="en-US" sz="1500" dirty="0" smtClean="0"/>
              <a:t>, B. </a:t>
            </a:r>
            <a:r>
              <a:rPr lang="en-AU" sz="1500" dirty="0" smtClean="0"/>
              <a:t>2009. Survival employment: Gender and deskilling among African immigrants in Canada. In </a:t>
            </a:r>
            <a:r>
              <a:rPr lang="en-AU" sz="1500" i="1" dirty="0" smtClean="0"/>
              <a:t>International Migration</a:t>
            </a:r>
            <a:r>
              <a:rPr lang="en-AU" sz="1500" dirty="0" smtClean="0"/>
              <a:t>, DOI:</a:t>
            </a:r>
            <a:r>
              <a:rPr lang="en-US" sz="1500" dirty="0" smtClean="0"/>
              <a:t>10.1111/j.1468-2435.2009.00531.x</a:t>
            </a:r>
            <a:endParaRPr lang="en-AU" sz="1500" dirty="0" smtClean="0"/>
          </a:p>
          <a:p>
            <a:r>
              <a:rPr lang="en-US" sz="1500" dirty="0" err="1" smtClean="0"/>
              <a:t>Piller</a:t>
            </a:r>
            <a:r>
              <a:rPr lang="en-US" sz="1500" dirty="0" smtClean="0"/>
              <a:t>, I. (2010). </a:t>
            </a:r>
            <a:r>
              <a:rPr lang="en-AU" sz="1500" i="1" dirty="0" smtClean="0"/>
              <a:t>Racism without racists.</a:t>
            </a:r>
            <a:r>
              <a:rPr lang="en-AU" sz="1500" dirty="0" smtClean="0"/>
              <a:t> Language on the Move web archive: </a:t>
            </a:r>
            <a:r>
              <a:rPr lang="en-AU" sz="1500" u="sng" dirty="0" smtClean="0">
                <a:hlinkClick r:id="rId3"/>
              </a:rPr>
              <a:t>http://www.languageonthemove.com/language-migration-social-justice/bad-faith-migration-programs</a:t>
            </a:r>
            <a:r>
              <a:rPr lang="en-AU" sz="1500" dirty="0" smtClean="0"/>
              <a:t> </a:t>
            </a:r>
            <a:endParaRPr lang="en-US" sz="1500" dirty="0" smtClean="0"/>
          </a:p>
          <a:p>
            <a:r>
              <a:rPr lang="en-US" sz="1500" dirty="0" err="1" smtClean="0"/>
              <a:t>Piller</a:t>
            </a:r>
            <a:r>
              <a:rPr lang="en-US" sz="1500" dirty="0" smtClean="0"/>
              <a:t>, I (in press). Multilingualism and social exclusion. In Martin-Jones, M., A. </a:t>
            </a:r>
            <a:r>
              <a:rPr lang="en-US" sz="1500" dirty="0" err="1" smtClean="0"/>
              <a:t>Blackledge</a:t>
            </a:r>
            <a:r>
              <a:rPr lang="en-US" sz="1500" dirty="0" smtClean="0"/>
              <a:t>, and A. </a:t>
            </a:r>
            <a:r>
              <a:rPr lang="en-US" sz="1500" dirty="0" err="1" smtClean="0"/>
              <a:t>Creese</a:t>
            </a:r>
            <a:r>
              <a:rPr lang="en-US" sz="1500" dirty="0" smtClean="0"/>
              <a:t> (</a:t>
            </a:r>
            <a:r>
              <a:rPr lang="en-US" sz="1500" dirty="0" err="1" smtClean="0"/>
              <a:t>eds</a:t>
            </a:r>
            <a:r>
              <a:rPr lang="en-US" sz="1500" dirty="0" smtClean="0"/>
              <a:t>). </a:t>
            </a:r>
            <a:r>
              <a:rPr lang="en-US" sz="1500" i="1" dirty="0" smtClean="0"/>
              <a:t>Handbook of Multilingualism</a:t>
            </a:r>
            <a:r>
              <a:rPr lang="en-US" sz="1500" dirty="0" smtClean="0"/>
              <a:t>. London: </a:t>
            </a:r>
            <a:r>
              <a:rPr lang="en-US" sz="1500" dirty="0" err="1" smtClean="0"/>
              <a:t>Routledge</a:t>
            </a:r>
            <a:r>
              <a:rPr lang="en-US" sz="1500" dirty="0" smtClean="0"/>
              <a:t>.</a:t>
            </a:r>
          </a:p>
          <a:p>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ntroduction</a:t>
            </a:r>
            <a:endParaRPr lang="en-US" dirty="0"/>
          </a:p>
        </p:txBody>
      </p:sp>
      <p:sp>
        <p:nvSpPr>
          <p:cNvPr id="3" name="Content Placeholder 2"/>
          <p:cNvSpPr>
            <a:spLocks noGrp="1"/>
          </p:cNvSpPr>
          <p:nvPr>
            <p:ph idx="1"/>
          </p:nvPr>
        </p:nvSpPr>
        <p:spPr/>
        <p:txBody>
          <a:bodyPr/>
          <a:lstStyle/>
          <a:p>
            <a:r>
              <a:rPr lang="en-US" dirty="0" smtClean="0"/>
              <a:t>Language and race as mediators of social inclusion for new migrants</a:t>
            </a:r>
          </a:p>
          <a:p>
            <a:r>
              <a:rPr lang="en-US" dirty="0" smtClean="0"/>
              <a:t>How language and race are conflated in perceptions of </a:t>
            </a:r>
            <a:r>
              <a:rPr lang="en-US" dirty="0" err="1" smtClean="0"/>
              <a:t>labour</a:t>
            </a:r>
            <a:r>
              <a:rPr lang="en-US" dirty="0" smtClean="0"/>
              <a:t> market success</a:t>
            </a:r>
          </a:p>
          <a:p>
            <a:r>
              <a:rPr lang="en-US" dirty="0" smtClean="0"/>
              <a:t>How linguistic capital is </a:t>
            </a:r>
            <a:r>
              <a:rPr lang="en-US" dirty="0" err="1" smtClean="0"/>
              <a:t>realised</a:t>
            </a:r>
            <a:r>
              <a:rPr lang="en-US" dirty="0" smtClean="0"/>
              <a:t> in the </a:t>
            </a:r>
            <a:r>
              <a:rPr lang="en-US" dirty="0" err="1" smtClean="0"/>
              <a:t>labour</a:t>
            </a:r>
            <a:r>
              <a:rPr lang="en-US" dirty="0" smtClean="0"/>
              <a:t> market</a:t>
            </a:r>
          </a:p>
          <a:p>
            <a:endParaRPr lang="en-US" dirty="0" smtClean="0"/>
          </a:p>
          <a:p>
            <a:endParaRPr lang="en-US" dirty="0"/>
          </a:p>
        </p:txBody>
      </p:sp>
      <p:sp>
        <p:nvSpPr>
          <p:cNvPr id="6" name="TextBox 5"/>
          <p:cNvSpPr txBox="1"/>
          <p:nvPr/>
        </p:nvSpPr>
        <p:spPr>
          <a:xfrm>
            <a:off x="6168410" y="2339311"/>
            <a:ext cx="184666" cy="646331"/>
          </a:xfrm>
          <a:prstGeom prst="rect">
            <a:avLst/>
          </a:prstGeom>
          <a:noFill/>
        </p:spPr>
        <p:txBody>
          <a:bodyPr wrap="none" rtlCol="0">
            <a:spAutoFit/>
          </a:bodyPr>
          <a:lstStyle/>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AU" dirty="0" smtClean="0"/>
              <a:t>Research study</a:t>
            </a:r>
            <a:endParaRPr lang="en-AU" dirty="0"/>
          </a:p>
        </p:txBody>
      </p:sp>
      <p:sp>
        <p:nvSpPr>
          <p:cNvPr id="70659" name="Rectangle 3"/>
          <p:cNvSpPr>
            <a:spLocks noGrp="1" noChangeArrowheads="1"/>
          </p:cNvSpPr>
          <p:nvPr>
            <p:ph idx="1"/>
          </p:nvPr>
        </p:nvSpPr>
        <p:spPr>
          <a:xfrm>
            <a:off x="457200" y="990600"/>
            <a:ext cx="8305800" cy="5257800"/>
          </a:xfrm>
        </p:spPr>
        <p:txBody>
          <a:bodyPr/>
          <a:lstStyle/>
          <a:p>
            <a:r>
              <a:rPr lang="en-AU" sz="2000" dirty="0" smtClean="0"/>
              <a:t>Research</a:t>
            </a:r>
          </a:p>
          <a:p>
            <a:pPr lvl="1">
              <a:buFont typeface="Arial"/>
              <a:buChar char="•"/>
            </a:pPr>
            <a:r>
              <a:rPr lang="en-AU" dirty="0" smtClean="0"/>
              <a:t>longitudinal ethnography among learners recruited in the AMEP</a:t>
            </a:r>
          </a:p>
          <a:p>
            <a:pPr lvl="1">
              <a:buFont typeface="Arial"/>
              <a:buChar char="•"/>
            </a:pPr>
            <a:r>
              <a:rPr lang="en-AU" dirty="0" smtClean="0"/>
              <a:t>22 months of data collection, from 2008-2010</a:t>
            </a:r>
          </a:p>
          <a:p>
            <a:pPr lvl="1">
              <a:buFont typeface="Arial"/>
              <a:buChar char="•"/>
            </a:pPr>
            <a:r>
              <a:rPr lang="en-AU" dirty="0" smtClean="0"/>
              <a:t>interview, discussion, email, blog, journal data</a:t>
            </a:r>
          </a:p>
          <a:p>
            <a:r>
              <a:rPr lang="en-AU" sz="2000" dirty="0" smtClean="0"/>
              <a:t>Participants</a:t>
            </a:r>
          </a:p>
          <a:p>
            <a:pPr lvl="1">
              <a:buFont typeface="Arial"/>
              <a:buChar char="•"/>
            </a:pPr>
            <a:r>
              <a:rPr lang="en-AU" dirty="0" smtClean="0"/>
              <a:t>nine recent women migrants from</a:t>
            </a:r>
            <a:r>
              <a:rPr lang="en-AU" dirty="0"/>
              <a:t>:</a:t>
            </a:r>
            <a:r>
              <a:rPr lang="en-AU" dirty="0" smtClean="0"/>
              <a:t> Brazil (Maria), Bulgaria (</a:t>
            </a:r>
            <a:r>
              <a:rPr lang="en-AU" dirty="0" err="1" smtClean="0"/>
              <a:t>Vesna</a:t>
            </a:r>
            <a:r>
              <a:rPr lang="en-AU" dirty="0" smtClean="0"/>
              <a:t>), China (Tina), Iran (Roxanna), Japan (</a:t>
            </a:r>
            <a:r>
              <a:rPr lang="en-AU" dirty="0" err="1" smtClean="0"/>
              <a:t>Kumiko</a:t>
            </a:r>
            <a:r>
              <a:rPr lang="en-AU" dirty="0" smtClean="0"/>
              <a:t> and Michiko), Russia (Lena), Serbia (Anna), Singapore (Julie)</a:t>
            </a:r>
          </a:p>
          <a:p>
            <a:pPr lvl="1">
              <a:buFont typeface="Arial"/>
              <a:buChar char="•"/>
            </a:pPr>
            <a:r>
              <a:rPr lang="en-AU" dirty="0" smtClean="0"/>
              <a:t>eight women with post-secondary education</a:t>
            </a:r>
          </a:p>
          <a:p>
            <a:pPr lvl="1">
              <a:buFont typeface="Arial"/>
              <a:buChar char="•"/>
            </a:pPr>
            <a:r>
              <a:rPr lang="en-AU" dirty="0" smtClean="0"/>
              <a:t>all women at intermediate English level (ISLPR 1.5-2.0)</a:t>
            </a:r>
          </a:p>
          <a:p>
            <a:r>
              <a:rPr lang="en-AU" sz="2000" dirty="0" smtClean="0"/>
              <a:t>Researcher  </a:t>
            </a:r>
          </a:p>
          <a:p>
            <a:pPr lvl="1">
              <a:buFont typeface="Arial"/>
              <a:buChar char="•"/>
            </a:pPr>
            <a:r>
              <a:rPr lang="en-AU" dirty="0" smtClean="0"/>
              <a:t>teacher in the AMEP</a:t>
            </a:r>
          </a:p>
          <a:p>
            <a:pPr lvl="1">
              <a:buFont typeface="Arial"/>
              <a:buChar char="•"/>
            </a:pPr>
            <a:r>
              <a:rPr lang="en-AU" dirty="0" smtClean="0"/>
              <a:t>experience in AMEP management, professional development, research</a:t>
            </a:r>
          </a:p>
          <a:p>
            <a:pPr lvl="1">
              <a:buFont typeface="Arial"/>
              <a:buChar char="•"/>
            </a:pPr>
            <a:r>
              <a:rPr lang="en-AU" dirty="0" smtClean="0"/>
              <a:t>experience of transnational migration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Imagining belonging</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654550"/>
          </a:xfrm>
        </p:spPr>
        <p:txBody>
          <a:bodyPr/>
          <a:lstStyle/>
          <a:p>
            <a:pPr>
              <a:buNone/>
            </a:pPr>
            <a:endParaRPr lang="en-GB" i="1" dirty="0" smtClean="0"/>
          </a:p>
          <a:p>
            <a:pPr>
              <a:buNone/>
            </a:pPr>
            <a:endParaRPr lang="en-GB" i="1" dirty="0" smtClean="0"/>
          </a:p>
          <a:p>
            <a:pPr>
              <a:buNone/>
            </a:pPr>
            <a:r>
              <a:rPr lang="en-GB" dirty="0" err="1" smtClean="0"/>
              <a:t>Vesna</a:t>
            </a:r>
            <a:r>
              <a:rPr lang="en-GB" dirty="0" smtClean="0"/>
              <a:t>:</a:t>
            </a:r>
            <a:r>
              <a:rPr lang="en-GB" i="1" dirty="0" smtClean="0"/>
              <a:t> But locals is sometime being like you, or like…</a:t>
            </a:r>
            <a:endParaRPr lang="en-AU" i="1" dirty="0" smtClean="0"/>
          </a:p>
          <a:p>
            <a:pPr>
              <a:buNone/>
            </a:pPr>
            <a:r>
              <a:rPr lang="en-GB" dirty="0" smtClean="0"/>
              <a:t>Lena:   </a:t>
            </a:r>
            <a:r>
              <a:rPr lang="en-GB" i="1" dirty="0" smtClean="0"/>
              <a:t>Yes, local people just come from another country.</a:t>
            </a:r>
          </a:p>
          <a:p>
            <a:pPr>
              <a:buNone/>
            </a:pPr>
            <a:r>
              <a:rPr lang="en-AU" sz="1800" dirty="0" smtClean="0"/>
              <a:t>(Discussion Three, October 2008)</a:t>
            </a:r>
          </a:p>
          <a:p>
            <a:pPr>
              <a:buNone/>
            </a:pPr>
            <a:r>
              <a:rPr lang="en-US" sz="2000" i="1" dirty="0" smtClean="0"/>
              <a:t>            </a:t>
            </a:r>
            <a:endParaRPr lang="en-US" sz="2000" dirty="0" smtClean="0"/>
          </a:p>
          <a:p>
            <a:pPr>
              <a:buNone/>
            </a:pPr>
            <a:endParaRPr lang="en-AU" sz="2000" dirty="0" smtClean="0"/>
          </a:p>
          <a:p>
            <a:pPr>
              <a:buNone/>
            </a:pPr>
            <a:endParaRPr lang="en-US" dirty="0" smtClean="0"/>
          </a:p>
          <a:p>
            <a:pPr>
              <a:buNone/>
            </a:pPr>
            <a:endParaRPr lang="en-GB" dirty="0" smtClean="0"/>
          </a:p>
          <a:p>
            <a:pPr>
              <a:buNone/>
            </a:pPr>
            <a:endParaRPr lang="en-AU" dirty="0" smtClean="0"/>
          </a:p>
          <a:p>
            <a:pPr>
              <a:buNone/>
            </a:pPr>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proficiency and belonging</a:t>
            </a:r>
            <a:endParaRPr lang="en-US" dirty="0"/>
          </a:p>
        </p:txBody>
      </p:sp>
      <p:sp>
        <p:nvSpPr>
          <p:cNvPr id="3" name="Content Placeholder 2"/>
          <p:cNvSpPr>
            <a:spLocks noGrp="1"/>
          </p:cNvSpPr>
          <p:nvPr>
            <p:ph idx="1"/>
          </p:nvPr>
        </p:nvSpPr>
        <p:spPr/>
        <p:txBody>
          <a:bodyPr/>
          <a:lstStyle/>
          <a:p>
            <a:pPr>
              <a:buNone/>
            </a:pPr>
            <a:endParaRPr lang="en-GB" dirty="0" smtClean="0"/>
          </a:p>
          <a:p>
            <a:pPr>
              <a:buNone/>
            </a:pPr>
            <a:r>
              <a:rPr lang="en-GB" dirty="0" err="1" smtClean="0"/>
              <a:t>Vesna</a:t>
            </a:r>
            <a:r>
              <a:rPr lang="en-GB" dirty="0" smtClean="0"/>
              <a:t>: </a:t>
            </a:r>
            <a:r>
              <a:rPr lang="en-GB" i="1" dirty="0" smtClean="0"/>
              <a:t>Like everywhere. People… sometime they not very </a:t>
            </a:r>
            <a:r>
              <a:rPr lang="en-GB" i="1" dirty="0" smtClean="0"/>
              <a:t>	confident </a:t>
            </a:r>
            <a:r>
              <a:rPr lang="en-GB" i="1" dirty="0" smtClean="0"/>
              <a:t>with his own grammar.</a:t>
            </a:r>
            <a:endParaRPr lang="en-AU" i="1" dirty="0" smtClean="0"/>
          </a:p>
          <a:p>
            <a:pPr>
              <a:buNone/>
            </a:pPr>
            <a:r>
              <a:rPr lang="en-GB" dirty="0" smtClean="0"/>
              <a:t>Anna:	 </a:t>
            </a:r>
            <a:r>
              <a:rPr lang="en-GB" i="1" dirty="0" smtClean="0"/>
              <a:t>Yeah, yeah! That’s true. We have to realize that, you 	</a:t>
            </a:r>
            <a:r>
              <a:rPr lang="en-GB" i="1" dirty="0"/>
              <a:t> </a:t>
            </a:r>
            <a:r>
              <a:rPr lang="en-GB" i="1" dirty="0" smtClean="0"/>
              <a:t> 	 know. </a:t>
            </a:r>
            <a:endParaRPr lang="en-AU" i="1" dirty="0" smtClean="0"/>
          </a:p>
          <a:p>
            <a:pPr>
              <a:lnSpc>
                <a:spcPct val="100000"/>
              </a:lnSpc>
              <a:buNone/>
            </a:pPr>
            <a:r>
              <a:rPr lang="en-GB" dirty="0" err="1" smtClean="0"/>
              <a:t>Vesna</a:t>
            </a:r>
            <a:r>
              <a:rPr lang="en-GB" dirty="0" smtClean="0"/>
              <a:t>: </a:t>
            </a:r>
            <a:r>
              <a:rPr lang="en-GB" i="1" dirty="0" smtClean="0"/>
              <a:t>Just gone to school and that’s all, and they can make 	 mistake even his own language.</a:t>
            </a:r>
          </a:p>
          <a:p>
            <a:pPr>
              <a:buNone/>
            </a:pPr>
            <a:endParaRPr lang="en-GB" i="1" dirty="0"/>
          </a:p>
          <a:p>
            <a:pPr>
              <a:buNone/>
            </a:pPr>
            <a:r>
              <a:rPr lang="en-AU" sz="2000" dirty="0" smtClean="0"/>
              <a:t>	(Discussion Three, October 2008)</a:t>
            </a:r>
          </a:p>
          <a:p>
            <a:pPr>
              <a:buNone/>
            </a:pPr>
            <a:endParaRPr lang="en-AU" i="1"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Outsiders</a:t>
            </a:r>
            <a:endParaRPr lang="en-US" dirty="0"/>
          </a:p>
        </p:txBody>
      </p:sp>
      <p:sp>
        <p:nvSpPr>
          <p:cNvPr id="3" name="Content Placeholder 2"/>
          <p:cNvSpPr>
            <a:spLocks noGrp="1"/>
          </p:cNvSpPr>
          <p:nvPr>
            <p:ph idx="1"/>
          </p:nvPr>
        </p:nvSpPr>
        <p:spPr/>
        <p:txBody>
          <a:bodyPr/>
          <a:lstStyle/>
          <a:p>
            <a:pPr>
              <a:buNone/>
            </a:pPr>
            <a:r>
              <a:rPr lang="en-GB" dirty="0" smtClean="0"/>
              <a:t>  </a:t>
            </a:r>
            <a:r>
              <a:rPr lang="en-GB" i="1" dirty="0" smtClean="0"/>
              <a:t>“because for you, it’s might be diff… you know, quite similar appearance, you know… but for us, Australian people or other people think we can’t speak English, they try to speak slowly, or something, but I said… when I speak… [they] start to speak: “Oh, you can speak English! You can understand!”</a:t>
            </a:r>
            <a:r>
              <a:rPr lang="en-GB" dirty="0" smtClean="0"/>
              <a:t> </a:t>
            </a:r>
          </a:p>
          <a:p>
            <a:pPr>
              <a:buNone/>
            </a:pPr>
            <a:r>
              <a:rPr lang="en-GB" sz="2000" dirty="0" smtClean="0"/>
              <a:t>   </a:t>
            </a:r>
          </a:p>
          <a:p>
            <a:pPr>
              <a:buNone/>
            </a:pPr>
            <a:r>
              <a:rPr lang="en-GB" sz="2000" dirty="0"/>
              <a:t>	</a:t>
            </a:r>
            <a:r>
              <a:rPr lang="en-GB" sz="2000" dirty="0" smtClean="0"/>
              <a:t>(Michiko, Discussion Three, October 2008)</a:t>
            </a:r>
            <a:endParaRPr lang="en-AU" sz="20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insiders</a:t>
            </a:r>
            <a:endParaRPr lang="en-US" dirty="0"/>
          </a:p>
        </p:txBody>
      </p:sp>
      <p:sp>
        <p:nvSpPr>
          <p:cNvPr id="3" name="Content Placeholder 2"/>
          <p:cNvSpPr>
            <a:spLocks noGrp="1"/>
          </p:cNvSpPr>
          <p:nvPr>
            <p:ph idx="1"/>
          </p:nvPr>
        </p:nvSpPr>
        <p:spPr/>
        <p:txBody>
          <a:bodyPr/>
          <a:lstStyle/>
          <a:p>
            <a:pPr>
              <a:buNone/>
            </a:pPr>
            <a:r>
              <a:rPr lang="en-GB" dirty="0" smtClean="0"/>
              <a:t>  “</a:t>
            </a:r>
            <a:r>
              <a:rPr lang="en-GB" i="1" dirty="0" smtClean="0"/>
              <a:t>But I think it’s you more </a:t>
            </a:r>
            <a:r>
              <a:rPr lang="en-GB" i="1" dirty="0" err="1" smtClean="0"/>
              <a:t>imagation</a:t>
            </a:r>
            <a:r>
              <a:rPr lang="en-GB" i="1" dirty="0" smtClean="0"/>
              <a:t> of yours, because… I don’t know so many Chinese, so … I don’t know about Japanese, but a lot of Chinese people here, they all speak English and they maybe Australian, so they … they cannot think about every Asian, or … I don’t know, Chinese, or maybe Japanese persons, they cannot think: ‘Oh, he doesn’t speak English… she doesn’t speak English’”</a:t>
            </a:r>
            <a:r>
              <a:rPr lang="en-GB" dirty="0" smtClean="0"/>
              <a:t> </a:t>
            </a:r>
          </a:p>
          <a:p>
            <a:pPr>
              <a:buNone/>
            </a:pPr>
            <a:r>
              <a:rPr lang="en-GB" sz="2000" dirty="0" smtClean="0"/>
              <a:t>   </a:t>
            </a:r>
          </a:p>
          <a:p>
            <a:pPr>
              <a:buNone/>
            </a:pPr>
            <a:r>
              <a:rPr lang="en-GB" sz="2000" dirty="0"/>
              <a:t>	</a:t>
            </a:r>
            <a:r>
              <a:rPr lang="en-GB" sz="2000" dirty="0" smtClean="0"/>
              <a:t>(Lena, Discussion Three, October 2008)</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Trajectories of belonging</a:t>
            </a:r>
            <a:endParaRPr lang="en-US" dirty="0"/>
          </a:p>
        </p:txBody>
      </p:sp>
      <p:sp>
        <p:nvSpPr>
          <p:cNvPr id="3" name="Content Placeholder 2"/>
          <p:cNvSpPr>
            <a:spLocks noGrp="1"/>
          </p:cNvSpPr>
          <p:nvPr>
            <p:ph idx="1"/>
          </p:nvPr>
        </p:nvSpPr>
        <p:spPr/>
        <p:txBody>
          <a:bodyPr/>
          <a:lstStyle/>
          <a:p>
            <a:pPr>
              <a:buNone/>
            </a:pPr>
            <a:r>
              <a:rPr lang="en-AU" dirty="0" smtClean="0"/>
              <a:t>Lena: </a:t>
            </a:r>
            <a:r>
              <a:rPr lang="en-AU" i="1" dirty="0" smtClean="0"/>
              <a:t>What I am surprised about it, because I think in     	Australia, a lot of   people… maybe everybody… 	comes from somewhere. Maybe many years ago, but 	a lot of them are successful, so…</a:t>
            </a:r>
          </a:p>
          <a:p>
            <a:pPr>
              <a:buNone/>
            </a:pPr>
            <a:r>
              <a:rPr lang="en-AU" dirty="0" smtClean="0"/>
              <a:t>Tina: </a:t>
            </a:r>
            <a:r>
              <a:rPr lang="en-AU" i="1" dirty="0" smtClean="0"/>
              <a:t>Yes.</a:t>
            </a:r>
          </a:p>
          <a:p>
            <a:pPr>
              <a:buNone/>
            </a:pPr>
            <a:r>
              <a:rPr lang="en-AU" dirty="0" smtClean="0"/>
              <a:t>Lena: </a:t>
            </a:r>
            <a:r>
              <a:rPr lang="en-AU" i="1" dirty="0" smtClean="0"/>
              <a:t>…I don’t know why you feel so hopeless about your 	career.</a:t>
            </a:r>
          </a:p>
          <a:p>
            <a:pPr>
              <a:buNone/>
            </a:pPr>
            <a:r>
              <a:rPr lang="en-GB" sz="2000" dirty="0"/>
              <a:t>	</a:t>
            </a:r>
            <a:endParaRPr lang="en-GB" sz="2000" dirty="0" smtClean="0"/>
          </a:p>
          <a:p>
            <a:pPr>
              <a:buNone/>
            </a:pPr>
            <a:r>
              <a:rPr lang="en-GB" sz="2000" dirty="0"/>
              <a:t>	</a:t>
            </a:r>
            <a:r>
              <a:rPr lang="en-GB" sz="2000" dirty="0" smtClean="0"/>
              <a:t>(Discussion Three, October 2008)</a:t>
            </a:r>
            <a:endParaRPr lang="en-AU" sz="20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exclusion</a:t>
            </a:r>
            <a:endParaRPr lang="en-AU" dirty="0"/>
          </a:p>
        </p:txBody>
      </p:sp>
      <p:sp>
        <p:nvSpPr>
          <p:cNvPr id="3" name="Content Placeholder 2"/>
          <p:cNvSpPr>
            <a:spLocks noGrp="1"/>
          </p:cNvSpPr>
          <p:nvPr>
            <p:ph idx="1"/>
          </p:nvPr>
        </p:nvSpPr>
        <p:spPr/>
        <p:txBody>
          <a:bodyPr/>
          <a:lstStyle/>
          <a:p>
            <a:pPr>
              <a:buNone/>
            </a:pPr>
            <a:endParaRPr lang="en-AU" dirty="0" smtClean="0"/>
          </a:p>
          <a:p>
            <a:pPr>
              <a:buNone/>
            </a:pPr>
            <a:r>
              <a:rPr lang="en-US" i="1" dirty="0" smtClean="0"/>
              <a:t>   “Even if we can work hard…but, maybe because the background and the language, we can’t go to the higher level.” </a:t>
            </a:r>
            <a:r>
              <a:rPr lang="en-US" dirty="0" smtClean="0"/>
              <a:t>(Tina)</a:t>
            </a:r>
            <a:r>
              <a:rPr lang="en-AU" dirty="0" smtClean="0"/>
              <a:t> </a:t>
            </a:r>
            <a:endParaRPr lang="en-AU"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37314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rtin2010-PP2007">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curtin2010-PP2007.potx</Template>
  <TotalTime>1794</TotalTime>
  <Words>1585</Words>
  <Application>Microsoft Macintosh PowerPoint</Application>
  <PresentationFormat>On-screen Show (4:3)</PresentationFormat>
  <Paragraphs>108</Paragraphs>
  <Slides>18</Slides>
  <Notes>2</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curtin2010-PP2007</vt:lpstr>
      <vt:lpstr>“like the fish not in water”: How language and race  mediate the social and economic inclusion  of women migrants to Australia</vt:lpstr>
      <vt:lpstr>Introduction</vt:lpstr>
      <vt:lpstr>Research study</vt:lpstr>
      <vt:lpstr>Imagining belonging   </vt:lpstr>
      <vt:lpstr>Language proficiency and belonging</vt:lpstr>
      <vt:lpstr>Outsiders</vt:lpstr>
      <vt:lpstr>…and insiders</vt:lpstr>
      <vt:lpstr>Trajectories of belonging</vt:lpstr>
      <vt:lpstr>… and exclusion</vt:lpstr>
      <vt:lpstr>Acknowledging white privilege</vt:lpstr>
      <vt:lpstr>Language and racism</vt:lpstr>
      <vt:lpstr>Experiencing exclusion </vt:lpstr>
      <vt:lpstr>Language and invisibility             </vt:lpstr>
      <vt:lpstr>English language proficiency </vt:lpstr>
      <vt:lpstr>…and settlement success</vt:lpstr>
      <vt:lpstr>Linguistic capital in the labour market </vt:lpstr>
      <vt:lpstr>Conclusion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ONE-LINE TITLE</dc:title>
  <dc:creator>Donna Butorac</dc:creator>
  <cp:lastModifiedBy>Donna Butorac</cp:lastModifiedBy>
  <cp:revision>121</cp:revision>
  <dcterms:created xsi:type="dcterms:W3CDTF">2012-10-10T23:38:18Z</dcterms:created>
  <dcterms:modified xsi:type="dcterms:W3CDTF">2012-10-10T23:42:30Z</dcterms:modified>
</cp:coreProperties>
</file>